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rgbClr val="333333"/>
                </a:solidFill>
                <a:highlight>
                  <a:srgbClr val="FFFFFF"/>
                </a:highlight>
              </a:rPr>
              <a:t>Novin Changizi: research, task development, writing</a:t>
            </a:r>
          </a:p>
          <a:p>
            <a:pPr lvl="0" rtl="0">
              <a:spcBef>
                <a:spcPts val="0"/>
              </a:spcBef>
              <a:buClr>
                <a:schemeClr val="dk1"/>
              </a:buClr>
              <a:buSzPct val="100000"/>
              <a:buFont typeface="Arial"/>
              <a:buNone/>
            </a:pPr>
            <a:r>
              <a:rPr lang="en">
                <a:solidFill>
                  <a:srgbClr val="333333"/>
                </a:solidFill>
                <a:highlight>
                  <a:srgbClr val="FFFFFF"/>
                </a:highlight>
              </a:rPr>
              <a:t>Melissa Khuat: design, research, project manager</a:t>
            </a:r>
          </a:p>
          <a:p>
            <a:pPr lvl="0" rtl="0">
              <a:spcBef>
                <a:spcPts val="0"/>
              </a:spcBef>
              <a:buClr>
                <a:schemeClr val="dk1"/>
              </a:buClr>
              <a:buSzPct val="100000"/>
              <a:buFont typeface="Arial"/>
              <a:buNone/>
            </a:pPr>
            <a:r>
              <a:rPr lang="en">
                <a:solidFill>
                  <a:srgbClr val="333333"/>
                </a:solidFill>
                <a:highlight>
                  <a:srgbClr val="FFFFFF"/>
                </a:highlight>
              </a:rPr>
              <a:t>Clarissa Song: storyboarding, research, ideation</a:t>
            </a:r>
          </a:p>
          <a:p>
            <a:pPr lvl="0" rtl="0">
              <a:spcBef>
                <a:spcPts val="0"/>
              </a:spcBef>
              <a:buClr>
                <a:schemeClr val="dk1"/>
              </a:buClr>
              <a:buSzPct val="100000"/>
              <a:buFont typeface="Arial"/>
              <a:buNone/>
            </a:pPr>
            <a:r>
              <a:rPr lang="en">
                <a:solidFill>
                  <a:srgbClr val="333333"/>
                </a:solidFill>
                <a:highlight>
                  <a:srgbClr val="FFFFFF"/>
                </a:highlight>
              </a:rPr>
              <a:t>Jiarui Guo: storyboarding, research, ideation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According to the U.S. Department of Transportation:</a:t>
            </a:r>
          </a:p>
          <a:p>
            <a:pPr lvl="0">
              <a:spcBef>
                <a:spcPts val="0"/>
              </a:spcBef>
              <a:buNone/>
            </a:pPr>
            <a:r>
              <a:rPr lang="en"/>
              <a:t>Not Environment or vehicle related</a:t>
            </a:r>
          </a:p>
          <a:p>
            <a:pPr lvl="0">
              <a:spcBef>
                <a:spcPts val="0"/>
              </a:spcBef>
              <a:buNone/>
            </a:pPr>
            <a:r>
              <a:t/>
            </a:r>
            <a:endParaRPr/>
          </a:p>
          <a:p>
            <a:pPr lvl="0">
              <a:spcBef>
                <a:spcPts val="0"/>
              </a:spcBef>
              <a:buClr>
                <a:schemeClr val="dk1"/>
              </a:buClr>
              <a:buSzPct val="100000"/>
              <a:buFont typeface="Arial"/>
              <a:buNone/>
            </a:pPr>
            <a:r>
              <a:rPr lang="en">
                <a:solidFill>
                  <a:schemeClr val="dk1"/>
                </a:solidFill>
              </a:rPr>
              <a:t>According to the result of National Motor Vehicle Crash Causation Survey by the U.S. Department of Transportation spanning from 2005 to 2007, 94 percent of the total 2,189,000 crashes within the 2 years was driver-related, and among those crashes recognition error was ranked as the number one critical reason [1]. The survey defined recognition error as error due to driver’ inattention, internal and external distractions and inadequate surveillance. In another word, the number one cause of motor accident is distracted drivers.</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00000"/>
              </a:lnSpc>
              <a:spcBef>
                <a:spcPts val="600"/>
              </a:spcBef>
              <a:buClr>
                <a:srgbClr val="677480"/>
              </a:buClr>
              <a:buSzPct val="100000"/>
              <a:buFont typeface="Lato"/>
              <a:buChar char="-"/>
            </a:pPr>
            <a:r>
              <a:rPr lang="en" sz="1200">
                <a:solidFill>
                  <a:srgbClr val="677480"/>
                </a:solidFill>
                <a:latin typeface="Lato"/>
                <a:ea typeface="Lato"/>
                <a:cs typeface="Lato"/>
                <a:sym typeface="Lato"/>
              </a:rPr>
              <a:t>Mobile devices are major distractions</a:t>
            </a:r>
          </a:p>
          <a:p>
            <a:pPr indent="-304800" lvl="0" marL="457200" rtl="0">
              <a:lnSpc>
                <a:spcPct val="100000"/>
              </a:lnSpc>
              <a:spcBef>
                <a:spcPts val="600"/>
              </a:spcBef>
              <a:buClr>
                <a:srgbClr val="677480"/>
              </a:buClr>
              <a:buSzPct val="100000"/>
              <a:buFont typeface="Lato"/>
              <a:buChar char="-"/>
            </a:pPr>
            <a:r>
              <a:rPr lang="en" sz="1200">
                <a:solidFill>
                  <a:srgbClr val="677480"/>
                </a:solidFill>
                <a:latin typeface="Lato"/>
                <a:ea typeface="Lato"/>
                <a:cs typeface="Lato"/>
                <a:sym typeface="Lato"/>
              </a:rPr>
              <a:t>Passengers encourage safer driving (play a huge role! Very big influence)</a:t>
            </a:r>
          </a:p>
          <a:p>
            <a:pPr indent="-304800" lvl="0" marL="457200" rtl="0">
              <a:lnSpc>
                <a:spcPct val="100000"/>
              </a:lnSpc>
              <a:spcBef>
                <a:spcPts val="600"/>
              </a:spcBef>
              <a:buClr>
                <a:srgbClr val="677480"/>
              </a:buClr>
              <a:buSzPct val="100000"/>
              <a:buFont typeface="Lato"/>
              <a:buChar char="-"/>
            </a:pPr>
            <a:r>
              <a:rPr lang="en" sz="1200">
                <a:solidFill>
                  <a:srgbClr val="677480"/>
                </a:solidFill>
                <a:latin typeface="Lato"/>
                <a:ea typeface="Lato"/>
                <a:cs typeface="Lato"/>
                <a:sym typeface="Lato"/>
              </a:rPr>
              <a:t>Drivers are not aware of how much they time distracted, but do know that they aren’t perfect</a:t>
            </a:r>
          </a:p>
          <a:p>
            <a:pPr indent="-304800" lvl="0" marL="457200" rtl="0">
              <a:lnSpc>
                <a:spcPct val="100000"/>
              </a:lnSpc>
              <a:spcBef>
                <a:spcPts val="600"/>
              </a:spcBef>
              <a:buClr>
                <a:srgbClr val="677480"/>
              </a:buClr>
              <a:buSzPct val="100000"/>
              <a:buFont typeface="Lato"/>
              <a:buChar char="-"/>
            </a:pPr>
            <a:r>
              <a:rPr lang="en" sz="1200">
                <a:solidFill>
                  <a:srgbClr val="677480"/>
                </a:solidFill>
                <a:latin typeface="Lato"/>
                <a:ea typeface="Lato"/>
                <a:cs typeface="Lato"/>
                <a:sym typeface="Lato"/>
              </a:rPr>
              <a:t>Audio and voice controls are not highly distracting</a:t>
            </a:r>
          </a:p>
          <a:p>
            <a:pPr indent="-304800" lvl="0" marL="457200" rtl="0">
              <a:lnSpc>
                <a:spcPct val="100000"/>
              </a:lnSpc>
              <a:spcBef>
                <a:spcPts val="600"/>
              </a:spcBef>
              <a:buClr>
                <a:srgbClr val="677480"/>
              </a:buClr>
              <a:buSzPct val="100000"/>
              <a:buFont typeface="Lato"/>
              <a:buChar char="-"/>
            </a:pPr>
            <a:r>
              <a:rPr lang="en" sz="1200">
                <a:solidFill>
                  <a:srgbClr val="677480"/>
                </a:solidFill>
                <a:latin typeface="Lato"/>
                <a:ea typeface="Lato"/>
                <a:cs typeface="Lato"/>
                <a:sym typeface="Lato"/>
              </a:rPr>
              <a:t>Users are concerned about privacy</a:t>
            </a:r>
            <a:br>
              <a:rPr lang="en" sz="1200">
                <a:solidFill>
                  <a:srgbClr val="677480"/>
                </a:solidFill>
                <a:latin typeface="Lato"/>
                <a:ea typeface="Lato"/>
                <a:cs typeface="Lato"/>
                <a:sym typeface="Lato"/>
              </a:rPr>
            </a:br>
          </a:p>
          <a:p>
            <a:pPr lvl="0" rtl="0">
              <a:lnSpc>
                <a:spcPct val="100000"/>
              </a:lnSpc>
              <a:spcBef>
                <a:spcPts val="0"/>
              </a:spcBef>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721425" y="3785246"/>
            <a:ext cx="5216699" cy="1546500"/>
          </a:xfrm>
          <a:prstGeom prst="rect">
            <a:avLst/>
          </a:prstGeom>
        </p:spPr>
        <p:txBody>
          <a:bodyPr anchorCtr="0" anchor="t" bIns="91425" lIns="91425" rIns="91425" tIns="91425"/>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p:txBody>
      </p:sp>
      <p:sp>
        <p:nvSpPr>
          <p:cNvPr id="10" name="Shape 10"/>
          <p:cNvSpPr/>
          <p:nvPr/>
        </p:nvSpPr>
        <p:spPr>
          <a:xfrm>
            <a:off x="5633446" y="3377550"/>
            <a:ext cx="721800" cy="102900"/>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6355060" y="3377550"/>
            <a:ext cx="721800" cy="102900"/>
          </a:xfrm>
          <a:prstGeom prst="rect">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0" y="3377550"/>
            <a:ext cx="1176000" cy="102900"/>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721424" y="3377550"/>
            <a:ext cx="4911900" cy="102900"/>
          </a:xfrm>
          <a:prstGeom prst="rect">
            <a:avLst/>
          </a:prstGeom>
          <a:solidFill>
            <a:srgbClr val="165C6C"/>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background">
    <p:bg>
      <p:bgPr>
        <a:solidFill>
          <a:srgbClr val="165C6C"/>
        </a:solidFill>
      </p:bgPr>
    </p:bg>
    <p:spTree>
      <p:nvGrpSpPr>
        <p:cNvPr id="69"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a:off x="8250311" y="6755100"/>
            <a:ext cx="893699"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0" y="6755100"/>
            <a:ext cx="893699" cy="1028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893709" y="6755100"/>
            <a:ext cx="6462600" cy="102899"/>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4"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
        <p:nvSpPr>
          <p:cNvPr id="16" name="Shape 16"/>
          <p:cNvSpPr txBox="1"/>
          <p:nvPr>
            <p:ph type="ctrTitle"/>
          </p:nvPr>
        </p:nvSpPr>
        <p:spPr>
          <a:xfrm>
            <a:off x="685800" y="2111123"/>
            <a:ext cx="7772400" cy="1546500"/>
          </a:xfrm>
          <a:prstGeom prst="rect">
            <a:avLst/>
          </a:prstGeom>
        </p:spPr>
        <p:txBody>
          <a:bodyPr anchorCtr="0" anchor="b" bIns="91425" lIns="91425" rIns="91425" tIns="91425"/>
          <a:lstStyle>
            <a:lvl1pPr lvl="0" rtl="0" algn="ctr">
              <a:spcBef>
                <a:spcPts val="0"/>
              </a:spcBef>
              <a:buClr>
                <a:srgbClr val="FFFFFF"/>
              </a:buClr>
              <a:buSzPct val="100000"/>
              <a:defRPr sz="4800">
                <a:solidFill>
                  <a:srgbClr val="FFFFFF"/>
                </a:solidFill>
              </a:defRPr>
            </a:lvl1pPr>
            <a:lvl2pPr lvl="1" rtl="0" algn="ctr">
              <a:spcBef>
                <a:spcPts val="0"/>
              </a:spcBef>
              <a:buClr>
                <a:srgbClr val="FFFFFF"/>
              </a:buClr>
              <a:buSzPct val="100000"/>
              <a:defRPr sz="4800">
                <a:solidFill>
                  <a:srgbClr val="FFFFFF"/>
                </a:solidFill>
              </a:defRPr>
            </a:lvl2pPr>
            <a:lvl3pPr lvl="2" rtl="0" algn="ctr">
              <a:spcBef>
                <a:spcPts val="0"/>
              </a:spcBef>
              <a:buClr>
                <a:srgbClr val="FFFFFF"/>
              </a:buClr>
              <a:buSzPct val="100000"/>
              <a:defRPr sz="4800">
                <a:solidFill>
                  <a:srgbClr val="FFFFFF"/>
                </a:solidFill>
              </a:defRPr>
            </a:lvl3pPr>
            <a:lvl4pPr lvl="3" rtl="0" algn="ctr">
              <a:spcBef>
                <a:spcPts val="0"/>
              </a:spcBef>
              <a:buClr>
                <a:srgbClr val="FFFFFF"/>
              </a:buClr>
              <a:buSzPct val="100000"/>
              <a:defRPr sz="4800">
                <a:solidFill>
                  <a:srgbClr val="FFFFFF"/>
                </a:solidFill>
              </a:defRPr>
            </a:lvl4pPr>
            <a:lvl5pPr lvl="4" rtl="0" algn="ctr">
              <a:spcBef>
                <a:spcPts val="0"/>
              </a:spcBef>
              <a:buClr>
                <a:srgbClr val="FFFFFF"/>
              </a:buClr>
              <a:buSzPct val="100000"/>
              <a:defRPr sz="4800">
                <a:solidFill>
                  <a:srgbClr val="FFFFFF"/>
                </a:solidFill>
              </a:defRPr>
            </a:lvl5pPr>
            <a:lvl6pPr lvl="5" rtl="0" algn="ctr">
              <a:spcBef>
                <a:spcPts val="0"/>
              </a:spcBef>
              <a:buClr>
                <a:srgbClr val="FFFFFF"/>
              </a:buClr>
              <a:buSzPct val="100000"/>
              <a:defRPr sz="4800">
                <a:solidFill>
                  <a:srgbClr val="FFFFFF"/>
                </a:solidFill>
              </a:defRPr>
            </a:lvl6pPr>
            <a:lvl7pPr lvl="6" rtl="0" algn="ctr">
              <a:spcBef>
                <a:spcPts val="0"/>
              </a:spcBef>
              <a:buClr>
                <a:srgbClr val="FFFFFF"/>
              </a:buClr>
              <a:buSzPct val="100000"/>
              <a:defRPr sz="4800">
                <a:solidFill>
                  <a:srgbClr val="FFFFFF"/>
                </a:solidFill>
              </a:defRPr>
            </a:lvl7pPr>
            <a:lvl8pPr lvl="7" rtl="0" algn="ctr">
              <a:spcBef>
                <a:spcPts val="0"/>
              </a:spcBef>
              <a:buClr>
                <a:srgbClr val="FFFFFF"/>
              </a:buClr>
              <a:buSzPct val="100000"/>
              <a:defRPr sz="4800">
                <a:solidFill>
                  <a:srgbClr val="FFFFFF"/>
                </a:solidFill>
              </a:defRPr>
            </a:lvl8pPr>
            <a:lvl9pPr lvl="8" rtl="0" algn="ctr">
              <a:spcBef>
                <a:spcPts val="0"/>
              </a:spcBef>
              <a:buClr>
                <a:srgbClr val="FFFFFF"/>
              </a:buClr>
              <a:buSzPct val="100000"/>
              <a:defRPr sz="4800">
                <a:solidFill>
                  <a:srgbClr val="FFFFFF"/>
                </a:solidFill>
              </a:defRPr>
            </a:lvl9pPr>
          </a:lstStyle>
          <a:p/>
        </p:txBody>
      </p:sp>
      <p:sp>
        <p:nvSpPr>
          <p:cNvPr id="17" name="Shape 17"/>
          <p:cNvSpPr txBox="1"/>
          <p:nvPr>
            <p:ph idx="1" type="subTitle"/>
          </p:nvPr>
        </p:nvSpPr>
        <p:spPr>
          <a:xfrm>
            <a:off x="685800" y="3786737"/>
            <a:ext cx="7772400" cy="1046400"/>
          </a:xfrm>
          <a:prstGeom prst="rect">
            <a:avLst/>
          </a:prstGeom>
        </p:spPr>
        <p:txBody>
          <a:bodyPr anchorCtr="0" anchor="t" bIns="91425" lIns="91425" rIns="91425" tIns="91425"/>
          <a:lstStyle>
            <a:lvl1pPr lvl="0" rtl="0" algn="ctr">
              <a:spcBef>
                <a:spcPts val="0"/>
              </a:spcBef>
              <a:buClr>
                <a:srgbClr val="FFFFFF"/>
              </a:buClr>
              <a:buSzPct val="100000"/>
              <a:buNone/>
              <a:defRPr b="1" sz="2400">
                <a:solidFill>
                  <a:srgbClr val="FFFFFF"/>
                </a:solidFill>
              </a:defRPr>
            </a:lvl1pPr>
            <a:lvl2pPr lvl="1" rtl="0" algn="ctr">
              <a:spcBef>
                <a:spcPts val="0"/>
              </a:spcBef>
              <a:buClr>
                <a:srgbClr val="FFFFFF"/>
              </a:buClr>
              <a:buNone/>
              <a:defRPr b="1">
                <a:solidFill>
                  <a:srgbClr val="FFFFFF"/>
                </a:solidFill>
              </a:defRPr>
            </a:lvl2pPr>
            <a:lvl3pPr lvl="2" rtl="0" algn="ctr">
              <a:spcBef>
                <a:spcPts val="0"/>
              </a:spcBef>
              <a:buClr>
                <a:srgbClr val="FFFFFF"/>
              </a:buClr>
              <a:buNone/>
              <a:defRPr b="1">
                <a:solidFill>
                  <a:srgbClr val="FFFFFF"/>
                </a:solidFill>
              </a:defRPr>
            </a:lvl3pPr>
            <a:lvl4pPr lvl="3" rtl="0" algn="ctr">
              <a:spcBef>
                <a:spcPts val="0"/>
              </a:spcBef>
              <a:buClr>
                <a:srgbClr val="FFFFFF"/>
              </a:buClr>
              <a:buSzPct val="100000"/>
              <a:buNone/>
              <a:defRPr b="1" sz="2400">
                <a:solidFill>
                  <a:srgbClr val="FFFFFF"/>
                </a:solidFill>
              </a:defRPr>
            </a:lvl4pPr>
            <a:lvl5pPr lvl="4" rtl="0" algn="ctr">
              <a:spcBef>
                <a:spcPts val="0"/>
              </a:spcBef>
              <a:buClr>
                <a:srgbClr val="FFFFFF"/>
              </a:buClr>
              <a:buSzPct val="100000"/>
              <a:buNone/>
              <a:defRPr b="1" sz="2400">
                <a:solidFill>
                  <a:srgbClr val="FFFFFF"/>
                </a:solidFill>
              </a:defRPr>
            </a:lvl5pPr>
            <a:lvl6pPr lvl="5" rtl="0" algn="ctr">
              <a:spcBef>
                <a:spcPts val="0"/>
              </a:spcBef>
              <a:buClr>
                <a:srgbClr val="FFFFFF"/>
              </a:buClr>
              <a:buSzPct val="100000"/>
              <a:buNone/>
              <a:defRPr b="1" sz="2400">
                <a:solidFill>
                  <a:srgbClr val="FFFFFF"/>
                </a:solidFill>
              </a:defRPr>
            </a:lvl6pPr>
            <a:lvl7pPr lvl="6" rtl="0" algn="ctr">
              <a:spcBef>
                <a:spcPts val="0"/>
              </a:spcBef>
              <a:buClr>
                <a:srgbClr val="FFFFFF"/>
              </a:buClr>
              <a:buSzPct val="100000"/>
              <a:buNone/>
              <a:defRPr b="1" sz="2400">
                <a:solidFill>
                  <a:srgbClr val="FFFFFF"/>
                </a:solidFill>
              </a:defRPr>
            </a:lvl7pPr>
            <a:lvl8pPr lvl="7" rtl="0" algn="ctr">
              <a:spcBef>
                <a:spcPts val="0"/>
              </a:spcBef>
              <a:buClr>
                <a:srgbClr val="FFFFFF"/>
              </a:buClr>
              <a:buSzPct val="100000"/>
              <a:buNone/>
              <a:defRPr b="1" sz="2400">
                <a:solidFill>
                  <a:srgbClr val="FFFFFF"/>
                </a:solidFill>
              </a:defRPr>
            </a:lvl8pPr>
            <a:lvl9pPr lvl="8" rtl="0" algn="ctr">
              <a:spcBef>
                <a:spcPts val="0"/>
              </a:spcBef>
              <a:buClr>
                <a:srgbClr val="FFFFFF"/>
              </a:buClr>
              <a:buSzPct val="100000"/>
              <a:buNone/>
              <a:defRPr b="1" sz="2400">
                <a:solidFill>
                  <a:srgbClr val="FFFFFF"/>
                </a:solidFill>
              </a:defRPr>
            </a:lvl9pPr>
          </a:lstStyle>
          <a:p/>
        </p:txBody>
      </p:sp>
      <p:sp>
        <p:nvSpPr>
          <p:cNvPr id="18" name="Shape 18"/>
          <p:cNvSpPr/>
          <p:nvPr/>
        </p:nvSpPr>
        <p:spPr>
          <a:xfrm>
            <a:off x="3047703" y="5323800"/>
            <a:ext cx="3047700"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19" name="Shape 19"/>
          <p:cNvSpPr/>
          <p:nvPr/>
        </p:nvSpPr>
        <p:spPr>
          <a:xfrm>
            <a:off x="6096270" y="5323800"/>
            <a:ext cx="3047700"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1" y="5323800"/>
            <a:ext cx="3047700"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1" name="Shape 21"/>
        <p:cNvGrpSpPr/>
        <p:nvPr/>
      </p:nvGrpSpPr>
      <p:grpSpPr>
        <a:xfrm>
          <a:off x="0" y="0"/>
          <a:ext cx="0" cy="0"/>
          <a:chOff x="0" y="0"/>
          <a:chExt cx="0" cy="0"/>
        </a:xfrm>
      </p:grpSpPr>
      <p:sp>
        <p:nvSpPr>
          <p:cNvPr id="22" name="Shape 22"/>
          <p:cNvSpPr txBox="1"/>
          <p:nvPr>
            <p:ph idx="1" type="body"/>
          </p:nvPr>
        </p:nvSpPr>
        <p:spPr>
          <a:xfrm>
            <a:off x="1710425" y="2882400"/>
            <a:ext cx="5723699" cy="1093199"/>
          </a:xfrm>
          <a:prstGeom prst="rect">
            <a:avLst/>
          </a:prstGeom>
        </p:spPr>
        <p:txBody>
          <a:bodyPr anchorCtr="0" anchor="t" bIns="91425" lIns="91425" rIns="91425" tIns="91425"/>
          <a:lstStyle>
            <a:lvl1pPr lvl="0" rtl="0" algn="ctr">
              <a:spcBef>
                <a:spcPts val="0"/>
              </a:spcBef>
              <a:defRPr i="1"/>
            </a:lvl1pPr>
            <a:lvl2pPr lvl="1" rtl="0" algn="ctr">
              <a:spcBef>
                <a:spcPts val="0"/>
              </a:spcBef>
              <a:defRPr i="1"/>
            </a:lvl2pPr>
            <a:lvl3pPr lvl="2" rtl="0" algn="ctr">
              <a:spcBef>
                <a:spcPts val="0"/>
              </a:spcBef>
              <a:defRPr i="1"/>
            </a:lvl3pPr>
            <a:lvl4pPr lvl="3" rtl="0" algn="ctr">
              <a:spcBef>
                <a:spcPts val="0"/>
              </a:spcBef>
              <a:defRPr i="1"/>
            </a:lvl4pPr>
            <a:lvl5pPr lvl="4" rtl="0" algn="ctr">
              <a:spcBef>
                <a:spcPts val="0"/>
              </a:spcBef>
              <a:defRPr i="1"/>
            </a:lvl5pPr>
            <a:lvl6pPr lvl="5" rtl="0" algn="ctr">
              <a:spcBef>
                <a:spcPts val="0"/>
              </a:spcBef>
              <a:defRPr i="1"/>
            </a:lvl6pPr>
            <a:lvl7pPr lvl="6" rtl="0" algn="ctr">
              <a:spcBef>
                <a:spcPts val="0"/>
              </a:spcBef>
              <a:defRPr i="1"/>
            </a:lvl7pPr>
            <a:lvl8pPr lvl="7" rtl="0" algn="ctr">
              <a:spcBef>
                <a:spcPts val="0"/>
              </a:spcBef>
              <a:defRPr i="1"/>
            </a:lvl8pPr>
            <a:lvl9pPr lvl="8" algn="ctr">
              <a:spcBef>
                <a:spcPts val="0"/>
              </a:spcBef>
              <a:defRPr i="1"/>
            </a:lvl9pPr>
          </a:lstStyle>
          <a:p/>
        </p:txBody>
      </p:sp>
      <p:sp>
        <p:nvSpPr>
          <p:cNvPr id="23" name="Shape 23"/>
          <p:cNvSpPr txBox="1"/>
          <p:nvPr/>
        </p:nvSpPr>
        <p:spPr>
          <a:xfrm>
            <a:off x="3593400" y="1575225"/>
            <a:ext cx="1957200" cy="871499"/>
          </a:xfrm>
          <a:prstGeom prst="rect">
            <a:avLst/>
          </a:prstGeom>
          <a:noFill/>
          <a:ln>
            <a:noFill/>
          </a:ln>
        </p:spPr>
        <p:txBody>
          <a:bodyPr anchorCtr="0" anchor="t" bIns="91425" lIns="91425" rIns="91425" tIns="91425">
            <a:noAutofit/>
          </a:bodyPr>
          <a:lstStyle/>
          <a:p>
            <a:pPr lvl="0" algn="ctr">
              <a:spcBef>
                <a:spcPts val="0"/>
              </a:spcBef>
              <a:buNone/>
            </a:pPr>
            <a:r>
              <a:rPr b="1" lang="en" sz="9600">
                <a:solidFill>
                  <a:srgbClr val="97ABBC"/>
                </a:solidFill>
              </a:rPr>
              <a:t>“</a:t>
            </a:r>
          </a:p>
        </p:txBody>
      </p:sp>
      <p:sp>
        <p:nvSpPr>
          <p:cNvPr id="24" name="Shape 24"/>
          <p:cNvSpPr/>
          <p:nvPr/>
        </p:nvSpPr>
        <p:spPr>
          <a:xfrm>
            <a:off x="5723283" y="2132900"/>
            <a:ext cx="1710300"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7434176" y="2132900"/>
            <a:ext cx="1710300"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2132900"/>
            <a:ext cx="1710300"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
        <p:nvSpPr>
          <p:cNvPr id="27" name="Shape 27"/>
          <p:cNvSpPr/>
          <p:nvPr/>
        </p:nvSpPr>
        <p:spPr>
          <a:xfrm>
            <a:off x="1710424" y="2132900"/>
            <a:ext cx="1710300" cy="102899"/>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28" name="Shape 28"/>
        <p:cNvGrpSpPr/>
        <p:nvPr/>
      </p:nvGrpSpPr>
      <p:grpSpPr>
        <a:xfrm>
          <a:off x="0" y="0"/>
          <a:ext cx="0" cy="0"/>
          <a:chOff x="0" y="0"/>
          <a:chExt cx="0" cy="0"/>
        </a:xfrm>
      </p:grpSpPr>
      <p:sp>
        <p:nvSpPr>
          <p:cNvPr id="29" name="Shape 29"/>
          <p:cNvSpPr txBox="1"/>
          <p:nvPr>
            <p:ph type="title"/>
          </p:nvPr>
        </p:nvSpPr>
        <p:spPr>
          <a:xfrm>
            <a:off x="893700" y="274650"/>
            <a:ext cx="6462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 type="body"/>
          </p:nvPr>
        </p:nvSpPr>
        <p:spPr>
          <a:xfrm>
            <a:off x="893700" y="1831450"/>
            <a:ext cx="6462600" cy="4736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p:nvPr/>
        </p:nvSpPr>
        <p:spPr>
          <a:xfrm>
            <a:off x="7356366" y="6755100"/>
            <a:ext cx="893699" cy="102899"/>
          </a:xfrm>
          <a:prstGeom prst="rect">
            <a:avLst/>
          </a:prstGeom>
          <a:solidFill>
            <a:srgbClr val="FF9715">
              <a:alpha val="85380"/>
            </a:srgbClr>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8250311" y="6755100"/>
            <a:ext cx="893699" cy="102899"/>
          </a:xfrm>
          <a:prstGeom prst="rect">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755100"/>
            <a:ext cx="893699" cy="102899"/>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893709" y="6755100"/>
            <a:ext cx="6462600" cy="102899"/>
          </a:xfrm>
          <a:prstGeom prst="rect">
            <a:avLst/>
          </a:prstGeom>
          <a:solidFill>
            <a:srgbClr val="165C6C"/>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35" name="Shape 35"/>
        <p:cNvGrpSpPr/>
        <p:nvPr/>
      </p:nvGrpSpPr>
      <p:grpSpPr>
        <a:xfrm>
          <a:off x="0" y="0"/>
          <a:ext cx="0" cy="0"/>
          <a:chOff x="0" y="0"/>
          <a:chExt cx="0" cy="0"/>
        </a:xfrm>
      </p:grpSpPr>
      <p:sp>
        <p:nvSpPr>
          <p:cNvPr id="36" name="Shape 36"/>
          <p:cNvSpPr txBox="1"/>
          <p:nvPr>
            <p:ph type="title"/>
          </p:nvPr>
        </p:nvSpPr>
        <p:spPr>
          <a:xfrm>
            <a:off x="893700" y="274650"/>
            <a:ext cx="6462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 type="body"/>
          </p:nvPr>
        </p:nvSpPr>
        <p:spPr>
          <a:xfrm>
            <a:off x="893625" y="1600200"/>
            <a:ext cx="3136800" cy="49677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219455" y="1600200"/>
            <a:ext cx="3136800" cy="49677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p:nvPr/>
        </p:nvSpPr>
        <p:spPr>
          <a:xfrm>
            <a:off x="7356366" y="6755100"/>
            <a:ext cx="893699"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40" name="Shape 40"/>
          <p:cNvSpPr/>
          <p:nvPr/>
        </p:nvSpPr>
        <p:spPr>
          <a:xfrm>
            <a:off x="8250311" y="6755100"/>
            <a:ext cx="893699"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41" name="Shape 41"/>
          <p:cNvSpPr/>
          <p:nvPr/>
        </p:nvSpPr>
        <p:spPr>
          <a:xfrm>
            <a:off x="0" y="6755100"/>
            <a:ext cx="893699"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893709" y="6755100"/>
            <a:ext cx="6462600" cy="102899"/>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43" name="Shape 43"/>
        <p:cNvGrpSpPr/>
        <p:nvPr/>
      </p:nvGrpSpPr>
      <p:grpSpPr>
        <a:xfrm>
          <a:off x="0" y="0"/>
          <a:ext cx="0" cy="0"/>
          <a:chOff x="0" y="0"/>
          <a:chExt cx="0" cy="0"/>
        </a:xfrm>
      </p:grpSpPr>
      <p:sp>
        <p:nvSpPr>
          <p:cNvPr id="44" name="Shape 44"/>
          <p:cNvSpPr txBox="1"/>
          <p:nvPr>
            <p:ph type="title"/>
          </p:nvPr>
        </p:nvSpPr>
        <p:spPr>
          <a:xfrm>
            <a:off x="893700" y="274650"/>
            <a:ext cx="6462600" cy="11430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 name="Shape 45"/>
          <p:cNvSpPr txBox="1"/>
          <p:nvPr>
            <p:ph idx="1" type="body"/>
          </p:nvPr>
        </p:nvSpPr>
        <p:spPr>
          <a:xfrm>
            <a:off x="893700" y="1600200"/>
            <a:ext cx="2371200" cy="49677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6" name="Shape 46"/>
          <p:cNvSpPr txBox="1"/>
          <p:nvPr>
            <p:ph idx="2" type="body"/>
          </p:nvPr>
        </p:nvSpPr>
        <p:spPr>
          <a:xfrm>
            <a:off x="3386403" y="1600200"/>
            <a:ext cx="2371200" cy="49677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7" name="Shape 47"/>
          <p:cNvSpPr txBox="1"/>
          <p:nvPr>
            <p:ph idx="3" type="body"/>
          </p:nvPr>
        </p:nvSpPr>
        <p:spPr>
          <a:xfrm>
            <a:off x="5879107" y="1600200"/>
            <a:ext cx="2371200" cy="49677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8" name="Shape 48"/>
          <p:cNvSpPr/>
          <p:nvPr/>
        </p:nvSpPr>
        <p:spPr>
          <a:xfrm>
            <a:off x="7356366" y="6755100"/>
            <a:ext cx="893699"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49" name="Shape 49"/>
          <p:cNvSpPr/>
          <p:nvPr/>
        </p:nvSpPr>
        <p:spPr>
          <a:xfrm>
            <a:off x="8250311" y="6755100"/>
            <a:ext cx="893699"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50" name="Shape 50"/>
          <p:cNvSpPr/>
          <p:nvPr/>
        </p:nvSpPr>
        <p:spPr>
          <a:xfrm>
            <a:off x="0" y="6755100"/>
            <a:ext cx="893699"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
        <p:nvSpPr>
          <p:cNvPr id="51" name="Shape 51"/>
          <p:cNvSpPr/>
          <p:nvPr/>
        </p:nvSpPr>
        <p:spPr>
          <a:xfrm>
            <a:off x="893709" y="6755100"/>
            <a:ext cx="6462600" cy="102899"/>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893700" y="274650"/>
            <a:ext cx="6462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p:nvPr/>
        </p:nvSpPr>
        <p:spPr>
          <a:xfrm>
            <a:off x="7356366" y="6755100"/>
            <a:ext cx="893699"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a:off x="8250311" y="6755100"/>
            <a:ext cx="893699"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0" y="6755100"/>
            <a:ext cx="893699"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
        <p:nvSpPr>
          <p:cNvPr id="57" name="Shape 57"/>
          <p:cNvSpPr/>
          <p:nvPr/>
        </p:nvSpPr>
        <p:spPr>
          <a:xfrm>
            <a:off x="893709" y="6755100"/>
            <a:ext cx="6462600" cy="102899"/>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8" name="Shape 58"/>
        <p:cNvGrpSpPr/>
        <p:nvPr/>
      </p:nvGrpSpPr>
      <p:grpSpPr>
        <a:xfrm>
          <a:off x="0" y="0"/>
          <a:ext cx="0" cy="0"/>
          <a:chOff x="0" y="0"/>
          <a:chExt cx="0" cy="0"/>
        </a:xfrm>
      </p:grpSpPr>
      <p:sp>
        <p:nvSpPr>
          <p:cNvPr id="59" name="Shape 59"/>
          <p:cNvSpPr txBox="1"/>
          <p:nvPr>
            <p:ph idx="1" type="body"/>
          </p:nvPr>
        </p:nvSpPr>
        <p:spPr>
          <a:xfrm>
            <a:off x="893700" y="6199950"/>
            <a:ext cx="6462600" cy="467700"/>
          </a:xfrm>
          <a:prstGeom prst="rect">
            <a:avLst/>
          </a:prstGeom>
        </p:spPr>
        <p:txBody>
          <a:bodyPr anchorCtr="0" anchor="b" bIns="91425" lIns="91425" rIns="91425" tIns="91425"/>
          <a:lstStyle>
            <a:lvl1pPr lvl="0">
              <a:spcBef>
                <a:spcPts val="360"/>
              </a:spcBef>
              <a:buClr>
                <a:srgbClr val="2185C5"/>
              </a:buClr>
              <a:buSzPct val="100000"/>
              <a:buNone/>
              <a:defRPr sz="1400">
                <a:solidFill>
                  <a:srgbClr val="2185C5"/>
                </a:solidFill>
              </a:defRPr>
            </a:lvl1pPr>
          </a:lstStyle>
          <a:p/>
        </p:txBody>
      </p:sp>
      <p:sp>
        <p:nvSpPr>
          <p:cNvPr id="60" name="Shape 60"/>
          <p:cNvSpPr/>
          <p:nvPr/>
        </p:nvSpPr>
        <p:spPr>
          <a:xfrm>
            <a:off x="7356366" y="6755100"/>
            <a:ext cx="893699" cy="102899"/>
          </a:xfrm>
          <a:prstGeom prst="rect">
            <a:avLst/>
          </a:prstGeom>
          <a:solidFill>
            <a:srgbClr val="FF9715"/>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a:off x="8250311" y="6755100"/>
            <a:ext cx="893699" cy="102899"/>
          </a:xfrm>
          <a:prstGeom prst="rect">
            <a:avLst/>
          </a:prstGeom>
          <a:solidFill>
            <a:srgbClr val="F20253"/>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0" y="6755100"/>
            <a:ext cx="893699" cy="102899"/>
          </a:xfrm>
          <a:prstGeom prst="rect">
            <a:avLst/>
          </a:prstGeom>
          <a:solidFill>
            <a:srgbClr val="7ECEFD"/>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893709" y="6755100"/>
            <a:ext cx="6462600" cy="102899"/>
          </a:xfrm>
          <a:prstGeom prst="rect">
            <a:avLst/>
          </a:prstGeom>
          <a:solidFill>
            <a:srgbClr val="2185C5"/>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4" name="Shape 64"/>
        <p:cNvGrpSpPr/>
        <p:nvPr/>
      </p:nvGrpSpPr>
      <p:grpSpPr>
        <a:xfrm>
          <a:off x="0" y="0"/>
          <a:ext cx="0" cy="0"/>
          <a:chOff x="0" y="0"/>
          <a:chExt cx="0" cy="0"/>
        </a:xfrm>
      </p:grpSpPr>
      <p:sp>
        <p:nvSpPr>
          <p:cNvPr id="65" name="Shape 65"/>
          <p:cNvSpPr/>
          <p:nvPr/>
        </p:nvSpPr>
        <p:spPr>
          <a:xfrm>
            <a:off x="7356366" y="6755100"/>
            <a:ext cx="893699" cy="102899"/>
          </a:xfrm>
          <a:prstGeom prst="rect">
            <a:avLst/>
          </a:prstGeom>
          <a:solidFill>
            <a:srgbClr val="FF9715">
              <a:alpha val="85380"/>
            </a:srgbClr>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8250311" y="6755100"/>
            <a:ext cx="893699" cy="102899"/>
          </a:xfrm>
          <a:prstGeom prst="rect">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0" y="6755100"/>
            <a:ext cx="893699" cy="102899"/>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893709" y="6755100"/>
            <a:ext cx="6462600" cy="102899"/>
          </a:xfrm>
          <a:prstGeom prst="rect">
            <a:avLst/>
          </a:prstGeom>
          <a:solidFill>
            <a:srgbClr val="165C6C"/>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93700" y="274650"/>
            <a:ext cx="6462600" cy="1143000"/>
          </a:xfrm>
          <a:prstGeom prst="rect">
            <a:avLst/>
          </a:prstGeom>
          <a:noFill/>
          <a:ln>
            <a:noFill/>
          </a:ln>
        </p:spPr>
        <p:txBody>
          <a:bodyPr anchorCtr="0" anchor="b" bIns="91425" lIns="91425" rIns="91425" tIns="91425"/>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p:txBody>
      </p:sp>
      <p:sp>
        <p:nvSpPr>
          <p:cNvPr id="7" name="Shape 7"/>
          <p:cNvSpPr txBox="1"/>
          <p:nvPr>
            <p:ph idx="1" type="body"/>
          </p:nvPr>
        </p:nvSpPr>
        <p:spPr>
          <a:xfrm>
            <a:off x="893700" y="1831450"/>
            <a:ext cx="6462600" cy="4736399"/>
          </a:xfrm>
          <a:prstGeom prst="rect">
            <a:avLst/>
          </a:prstGeom>
          <a:noFill/>
          <a:ln>
            <a:noFill/>
          </a:ln>
        </p:spPr>
        <p:txBody>
          <a:bodyPr anchorCtr="0" anchor="t" bIns="91425" lIns="91425" rIns="91425" tIns="91425"/>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defRPr sz="2400">
                <a:solidFill>
                  <a:srgbClr val="677480"/>
                </a:solidFill>
                <a:latin typeface="Lato"/>
                <a:ea typeface="Lato"/>
                <a:cs typeface="Lato"/>
                <a:sym typeface="Lato"/>
              </a:defRPr>
            </a:lvl2pPr>
            <a:lvl3pPr lvl="2">
              <a:spcBef>
                <a:spcPts val="480"/>
              </a:spcBef>
              <a:buClr>
                <a:srgbClr val="677480"/>
              </a:buClr>
              <a:buSzPct val="100000"/>
              <a:buFont typeface="Lato"/>
              <a:defRPr sz="2400">
                <a:solidFill>
                  <a:srgbClr val="677480"/>
                </a:solidFill>
                <a:latin typeface="Lato"/>
                <a:ea typeface="Lato"/>
                <a:cs typeface="Lato"/>
                <a:sym typeface="Lato"/>
              </a:defRPr>
            </a:lvl3pPr>
            <a:lvl4pPr lvl="3">
              <a:spcBef>
                <a:spcPts val="360"/>
              </a:spcBef>
              <a:buClr>
                <a:srgbClr val="677480"/>
              </a:buClr>
              <a:buSzPct val="100000"/>
              <a:buFont typeface="Lato"/>
              <a:defRPr sz="1800">
                <a:solidFill>
                  <a:srgbClr val="677480"/>
                </a:solidFill>
                <a:latin typeface="Lato"/>
                <a:ea typeface="Lato"/>
                <a:cs typeface="Lato"/>
                <a:sym typeface="Lato"/>
              </a:defRPr>
            </a:lvl4pPr>
            <a:lvl5pPr lvl="4">
              <a:spcBef>
                <a:spcPts val="360"/>
              </a:spcBef>
              <a:buClr>
                <a:srgbClr val="677480"/>
              </a:buClr>
              <a:buSzPct val="100000"/>
              <a:buFont typeface="Lato"/>
              <a:defRPr sz="1800">
                <a:solidFill>
                  <a:srgbClr val="677480"/>
                </a:solidFill>
                <a:latin typeface="Lato"/>
                <a:ea typeface="Lato"/>
                <a:cs typeface="Lato"/>
                <a:sym typeface="Lato"/>
              </a:defRPr>
            </a:lvl5pPr>
            <a:lvl6pPr lvl="5">
              <a:spcBef>
                <a:spcPts val="360"/>
              </a:spcBef>
              <a:buClr>
                <a:srgbClr val="677480"/>
              </a:buClr>
              <a:buSzPct val="100000"/>
              <a:buFont typeface="Lato"/>
              <a:defRPr sz="1800">
                <a:solidFill>
                  <a:srgbClr val="677480"/>
                </a:solidFill>
                <a:latin typeface="Lato"/>
                <a:ea typeface="Lato"/>
                <a:cs typeface="Lato"/>
                <a:sym typeface="Lato"/>
              </a:defRPr>
            </a:lvl6pPr>
            <a:lvl7pPr lvl="6">
              <a:spcBef>
                <a:spcPts val="360"/>
              </a:spcBef>
              <a:buClr>
                <a:srgbClr val="677480"/>
              </a:buClr>
              <a:buSzPct val="100000"/>
              <a:buFont typeface="Lato"/>
              <a:defRPr sz="1800">
                <a:solidFill>
                  <a:srgbClr val="677480"/>
                </a:solidFill>
                <a:latin typeface="Lato"/>
                <a:ea typeface="Lato"/>
                <a:cs typeface="Lato"/>
                <a:sym typeface="Lato"/>
              </a:defRPr>
            </a:lvl7pPr>
            <a:lvl8pPr lvl="7">
              <a:spcBef>
                <a:spcPts val="360"/>
              </a:spcBef>
              <a:buClr>
                <a:srgbClr val="677480"/>
              </a:buClr>
              <a:buSzPct val="100000"/>
              <a:buFont typeface="Lato"/>
              <a:defRPr sz="1800">
                <a:solidFill>
                  <a:srgbClr val="677480"/>
                </a:solidFill>
                <a:latin typeface="Lato"/>
                <a:ea typeface="Lato"/>
                <a:cs typeface="Lato"/>
                <a:sym typeface="Lato"/>
              </a:defRPr>
            </a:lvl8pPr>
            <a:lvl9pPr lvl="8">
              <a:spcBef>
                <a:spcPts val="360"/>
              </a:spcBef>
              <a:buClr>
                <a:srgbClr val="677480"/>
              </a:buClr>
              <a:buSzPct val="100000"/>
              <a:buFont typeface="Lato"/>
              <a:defRPr sz="1800">
                <a:solidFill>
                  <a:srgbClr val="677480"/>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9.png"/><Relationship Id="rId6"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9.png"/><Relationship Id="rId6" Type="http://schemas.openxmlformats.org/officeDocument/2006/relationships/image" Target="../media/image08.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9.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image" Target="../media/image03.png"/><Relationship Id="rId5"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ctrTitle"/>
          </p:nvPr>
        </p:nvSpPr>
        <p:spPr>
          <a:xfrm>
            <a:off x="1936800" y="3798696"/>
            <a:ext cx="5216700" cy="1546500"/>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52380"/>
              <a:buFont typeface="Arial"/>
              <a:buNone/>
            </a:pPr>
            <a:r>
              <a:rPr b="1" lang="en" sz="2100">
                <a:solidFill>
                  <a:srgbClr val="808080"/>
                </a:solidFill>
              </a:rPr>
              <a:t>Novin Changizi</a:t>
            </a:r>
          </a:p>
          <a:p>
            <a:pPr lvl="0" rtl="0" algn="r">
              <a:lnSpc>
                <a:spcPct val="115000"/>
              </a:lnSpc>
              <a:spcBef>
                <a:spcPts val="0"/>
              </a:spcBef>
              <a:buNone/>
            </a:pPr>
            <a:r>
              <a:rPr b="1" lang="en" sz="2100">
                <a:solidFill>
                  <a:srgbClr val="808080"/>
                </a:solidFill>
              </a:rPr>
              <a:t>Melissa Khuat</a:t>
            </a:r>
            <a:r>
              <a:rPr lang="en" sz="2100">
                <a:solidFill>
                  <a:srgbClr val="666666"/>
                </a:solidFill>
              </a:rPr>
              <a:t> </a:t>
            </a:r>
          </a:p>
          <a:p>
            <a:pPr lvl="0" rtl="0" algn="r">
              <a:lnSpc>
                <a:spcPct val="115000"/>
              </a:lnSpc>
              <a:spcBef>
                <a:spcPts val="0"/>
              </a:spcBef>
              <a:buNone/>
            </a:pPr>
            <a:r>
              <a:rPr lang="en" sz="2100">
                <a:solidFill>
                  <a:srgbClr val="666666"/>
                </a:solidFill>
              </a:rPr>
              <a:t>Clarissa Song </a:t>
            </a:r>
          </a:p>
          <a:p>
            <a:pPr lvl="0" algn="r">
              <a:lnSpc>
                <a:spcPct val="115000"/>
              </a:lnSpc>
              <a:spcBef>
                <a:spcPts val="0"/>
              </a:spcBef>
              <a:buNone/>
            </a:pPr>
            <a:r>
              <a:rPr lang="en" sz="2100">
                <a:solidFill>
                  <a:srgbClr val="666666"/>
                </a:solidFill>
              </a:rPr>
              <a:t>Jiarui Guo</a:t>
            </a:r>
            <a:br>
              <a:rPr lang="en" sz="2100">
                <a:solidFill>
                  <a:srgbClr val="666666"/>
                </a:solidFill>
              </a:rPr>
            </a:br>
          </a:p>
        </p:txBody>
      </p:sp>
      <p:pic>
        <p:nvPicPr>
          <p:cNvPr descr="dash.png" id="79" name="Shape 79"/>
          <p:cNvPicPr preferRelativeResize="0"/>
          <p:nvPr/>
        </p:nvPicPr>
        <p:blipFill rotWithShape="1">
          <a:blip r:embed="rId3">
            <a:alphaModFix/>
          </a:blip>
          <a:srcRect b="16964" l="0" r="0" t="0"/>
          <a:stretch/>
        </p:blipFill>
        <p:spPr>
          <a:xfrm>
            <a:off x="1646055" y="1669350"/>
            <a:ext cx="5851889" cy="154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idx="1" type="body"/>
          </p:nvPr>
        </p:nvSpPr>
        <p:spPr>
          <a:xfrm>
            <a:off x="893700" y="1831450"/>
            <a:ext cx="8514300" cy="4736400"/>
          </a:xfrm>
          <a:prstGeom prst="rect">
            <a:avLst/>
          </a:prstGeom>
        </p:spPr>
        <p:txBody>
          <a:bodyPr anchorCtr="0" anchor="t" bIns="91425" lIns="91425" rIns="91425" tIns="91425">
            <a:noAutofit/>
          </a:bodyPr>
          <a:lstStyle/>
          <a:p>
            <a:pPr indent="-355600" lvl="0" marL="457200" rtl="0">
              <a:lnSpc>
                <a:spcPct val="200000"/>
              </a:lnSpc>
              <a:spcBef>
                <a:spcPts val="0"/>
              </a:spcBef>
              <a:buSzPct val="100000"/>
              <a:buAutoNum type="arabicPeriod"/>
            </a:pPr>
            <a:r>
              <a:rPr b="1" lang="en" sz="2000"/>
              <a:t>Learning</a:t>
            </a:r>
            <a:r>
              <a:rPr lang="en" sz="2000"/>
              <a:t> consequences of distracted driving</a:t>
            </a:r>
          </a:p>
          <a:p>
            <a:pPr indent="-355600" lvl="0" marL="457200" rtl="0">
              <a:lnSpc>
                <a:spcPct val="200000"/>
              </a:lnSpc>
              <a:spcBef>
                <a:spcPts val="0"/>
              </a:spcBef>
              <a:buSzPct val="100000"/>
              <a:buAutoNum type="arabicPeriod"/>
            </a:pPr>
            <a:r>
              <a:rPr b="1" lang="en" sz="2000"/>
              <a:t>Receiving</a:t>
            </a:r>
            <a:r>
              <a:rPr lang="en" sz="2000"/>
              <a:t> alerts of distracting behavior while driving</a:t>
            </a:r>
          </a:p>
          <a:p>
            <a:pPr indent="-355600" lvl="0" marL="457200" rtl="0">
              <a:lnSpc>
                <a:spcPct val="200000"/>
              </a:lnSpc>
              <a:spcBef>
                <a:spcPts val="0"/>
              </a:spcBef>
              <a:buSzPct val="100000"/>
              <a:buAutoNum type="arabicPeriod"/>
            </a:pPr>
            <a:r>
              <a:rPr b="1" lang="en" sz="2000"/>
              <a:t>Sharing</a:t>
            </a:r>
            <a:r>
              <a:rPr lang="en" sz="2000"/>
              <a:t> and </a:t>
            </a:r>
            <a:r>
              <a:rPr b="1" lang="en" sz="2000"/>
              <a:t>comparing</a:t>
            </a:r>
            <a:r>
              <a:rPr lang="en" sz="2000"/>
              <a:t> safe driving habits</a:t>
            </a:r>
          </a:p>
          <a:p>
            <a:pPr indent="-355600" lvl="0" marL="457200" rtl="0">
              <a:lnSpc>
                <a:spcPct val="200000"/>
              </a:lnSpc>
              <a:spcBef>
                <a:spcPts val="0"/>
              </a:spcBef>
              <a:buSzPct val="100000"/>
              <a:buAutoNum type="arabicPeriod"/>
            </a:pPr>
            <a:r>
              <a:rPr b="1" lang="en" sz="2000"/>
              <a:t>Tracking</a:t>
            </a:r>
            <a:r>
              <a:rPr lang="en" sz="2000"/>
              <a:t> eye and body movements of driver in real-time</a:t>
            </a:r>
          </a:p>
          <a:p>
            <a:pPr indent="-355600" lvl="0" marL="457200" rtl="0">
              <a:lnSpc>
                <a:spcPct val="200000"/>
              </a:lnSpc>
              <a:spcBef>
                <a:spcPts val="0"/>
              </a:spcBef>
              <a:buSzPct val="100000"/>
              <a:buAutoNum type="arabicPeriod"/>
            </a:pPr>
            <a:r>
              <a:rPr b="1" lang="en" sz="2000"/>
              <a:t>Processing</a:t>
            </a:r>
            <a:r>
              <a:rPr lang="en" sz="2000"/>
              <a:t> and </a:t>
            </a:r>
            <a:r>
              <a:rPr b="1" lang="en" sz="2000"/>
              <a:t>visualizing</a:t>
            </a:r>
            <a:r>
              <a:rPr lang="en" sz="2000"/>
              <a:t> data on driving behavior</a:t>
            </a:r>
          </a:p>
          <a:p>
            <a:pPr indent="-355600" lvl="0" marL="457200">
              <a:lnSpc>
                <a:spcPct val="200000"/>
              </a:lnSpc>
              <a:spcBef>
                <a:spcPts val="0"/>
              </a:spcBef>
              <a:buSzPct val="100000"/>
              <a:buAutoNum type="arabicPeriod"/>
            </a:pPr>
            <a:r>
              <a:rPr b="1" lang="en" sz="2000"/>
              <a:t>Monitoring</a:t>
            </a:r>
            <a:r>
              <a:rPr lang="en" sz="2000"/>
              <a:t> driving behaviors in employees/children</a:t>
            </a:r>
          </a:p>
        </p:txBody>
      </p:sp>
      <p:sp>
        <p:nvSpPr>
          <p:cNvPr id="150" name="Shape 150"/>
          <p:cNvSpPr txBox="1"/>
          <p:nvPr>
            <p:ph type="title"/>
          </p:nvPr>
        </p:nvSpPr>
        <p:spPr>
          <a:xfrm>
            <a:off x="554982" y="288083"/>
            <a:ext cx="6462600" cy="1143000"/>
          </a:xfrm>
          <a:prstGeom prst="rect">
            <a:avLst/>
          </a:prstGeom>
        </p:spPr>
        <p:txBody>
          <a:bodyPr anchorCtr="0" anchor="b" bIns="91425" lIns="91425" rIns="91425" tIns="91425">
            <a:noAutofit/>
          </a:bodyPr>
          <a:lstStyle/>
          <a:p>
            <a:pPr lvl="0" rtl="0">
              <a:spcBef>
                <a:spcPts val="0"/>
              </a:spcBef>
              <a:buNone/>
            </a:pPr>
            <a:r>
              <a:rPr lang="en"/>
              <a:t>Tasks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263737" y="2532424"/>
            <a:ext cx="2332625" cy="2332625"/>
          </a:xfrm>
          <a:prstGeom prst="rect">
            <a:avLst/>
          </a:prstGeom>
          <a:noFill/>
          <a:ln>
            <a:noFill/>
          </a:ln>
        </p:spPr>
      </p:pic>
      <p:pic>
        <p:nvPicPr>
          <p:cNvPr id="156" name="Shape 156"/>
          <p:cNvPicPr preferRelativeResize="0"/>
          <p:nvPr/>
        </p:nvPicPr>
        <p:blipFill>
          <a:blip r:embed="rId4">
            <a:alphaModFix/>
          </a:blip>
          <a:stretch>
            <a:fillRect/>
          </a:stretch>
        </p:blipFill>
        <p:spPr>
          <a:xfrm>
            <a:off x="2352812" y="2532424"/>
            <a:ext cx="2332625" cy="2332625"/>
          </a:xfrm>
          <a:prstGeom prst="rect">
            <a:avLst/>
          </a:prstGeom>
          <a:noFill/>
          <a:ln>
            <a:noFill/>
          </a:ln>
        </p:spPr>
      </p:pic>
      <p:pic>
        <p:nvPicPr>
          <p:cNvPr id="157" name="Shape 157"/>
          <p:cNvPicPr preferRelativeResize="0"/>
          <p:nvPr/>
        </p:nvPicPr>
        <p:blipFill>
          <a:blip r:embed="rId5">
            <a:alphaModFix/>
          </a:blip>
          <a:stretch>
            <a:fillRect/>
          </a:stretch>
        </p:blipFill>
        <p:spPr>
          <a:xfrm>
            <a:off x="4497662" y="2532424"/>
            <a:ext cx="2332625" cy="2332625"/>
          </a:xfrm>
          <a:prstGeom prst="rect">
            <a:avLst/>
          </a:prstGeom>
          <a:noFill/>
          <a:ln>
            <a:noFill/>
          </a:ln>
        </p:spPr>
      </p:pic>
      <p:pic>
        <p:nvPicPr>
          <p:cNvPr id="158" name="Shape 158"/>
          <p:cNvPicPr preferRelativeResize="0"/>
          <p:nvPr/>
        </p:nvPicPr>
        <p:blipFill>
          <a:blip r:embed="rId6">
            <a:alphaModFix/>
          </a:blip>
          <a:stretch>
            <a:fillRect/>
          </a:stretch>
        </p:blipFill>
        <p:spPr>
          <a:xfrm>
            <a:off x="6544737" y="2530974"/>
            <a:ext cx="2335524" cy="2335524"/>
          </a:xfrm>
          <a:prstGeom prst="rect">
            <a:avLst/>
          </a:prstGeom>
          <a:noFill/>
          <a:ln>
            <a:noFill/>
          </a:ln>
        </p:spPr>
      </p:pic>
      <p:sp>
        <p:nvSpPr>
          <p:cNvPr id="159" name="Shape 159"/>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Design 1</a:t>
            </a:r>
          </a:p>
        </p:txBody>
      </p:sp>
      <p:sp>
        <p:nvSpPr>
          <p:cNvPr id="160" name="Shape 160"/>
          <p:cNvSpPr txBox="1"/>
          <p:nvPr/>
        </p:nvSpPr>
        <p:spPr>
          <a:xfrm>
            <a:off x="555025" y="59475"/>
            <a:ext cx="50547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STAND-ALONE MOBILE APP</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263737" y="2532424"/>
            <a:ext cx="2332625" cy="2332625"/>
          </a:xfrm>
          <a:prstGeom prst="rect">
            <a:avLst/>
          </a:prstGeom>
          <a:noFill/>
          <a:ln>
            <a:noFill/>
          </a:ln>
        </p:spPr>
      </p:pic>
      <p:pic>
        <p:nvPicPr>
          <p:cNvPr id="166" name="Shape 166"/>
          <p:cNvPicPr preferRelativeResize="0"/>
          <p:nvPr/>
        </p:nvPicPr>
        <p:blipFill>
          <a:blip r:embed="rId4">
            <a:alphaModFix/>
          </a:blip>
          <a:stretch>
            <a:fillRect/>
          </a:stretch>
        </p:blipFill>
        <p:spPr>
          <a:xfrm>
            <a:off x="2352812" y="2532424"/>
            <a:ext cx="2332625" cy="2332625"/>
          </a:xfrm>
          <a:prstGeom prst="rect">
            <a:avLst/>
          </a:prstGeom>
          <a:noFill/>
          <a:ln>
            <a:noFill/>
          </a:ln>
        </p:spPr>
      </p:pic>
      <p:pic>
        <p:nvPicPr>
          <p:cNvPr id="167" name="Shape 167"/>
          <p:cNvPicPr preferRelativeResize="0"/>
          <p:nvPr/>
        </p:nvPicPr>
        <p:blipFill>
          <a:blip r:embed="rId5">
            <a:alphaModFix/>
          </a:blip>
          <a:stretch>
            <a:fillRect/>
          </a:stretch>
        </p:blipFill>
        <p:spPr>
          <a:xfrm>
            <a:off x="4497662" y="2532424"/>
            <a:ext cx="2332625" cy="2332625"/>
          </a:xfrm>
          <a:prstGeom prst="rect">
            <a:avLst/>
          </a:prstGeom>
          <a:noFill/>
          <a:ln>
            <a:noFill/>
          </a:ln>
        </p:spPr>
      </p:pic>
      <p:pic>
        <p:nvPicPr>
          <p:cNvPr id="168" name="Shape 168"/>
          <p:cNvPicPr preferRelativeResize="0"/>
          <p:nvPr/>
        </p:nvPicPr>
        <p:blipFill>
          <a:blip r:embed="rId6">
            <a:alphaModFix/>
          </a:blip>
          <a:stretch>
            <a:fillRect/>
          </a:stretch>
        </p:blipFill>
        <p:spPr>
          <a:xfrm>
            <a:off x="6544737" y="2530974"/>
            <a:ext cx="2335524" cy="2335524"/>
          </a:xfrm>
          <a:prstGeom prst="rect">
            <a:avLst/>
          </a:prstGeom>
          <a:noFill/>
          <a:ln>
            <a:noFill/>
          </a:ln>
        </p:spPr>
      </p:pic>
      <p:pic>
        <p:nvPicPr>
          <p:cNvPr id="169" name="Shape 169"/>
          <p:cNvPicPr preferRelativeResize="0"/>
          <p:nvPr/>
        </p:nvPicPr>
        <p:blipFill rotWithShape="1">
          <a:blip r:embed="rId7">
            <a:alphaModFix/>
          </a:blip>
          <a:srcRect b="13985" l="16431" r="18050" t="7883"/>
          <a:stretch/>
        </p:blipFill>
        <p:spPr>
          <a:xfrm rot="-2864567">
            <a:off x="8530621" y="3115637"/>
            <a:ext cx="299950" cy="448300"/>
          </a:xfrm>
          <a:prstGeom prst="rect">
            <a:avLst/>
          </a:prstGeom>
          <a:noFill/>
          <a:ln>
            <a:noFill/>
          </a:ln>
        </p:spPr>
      </p:pic>
      <p:sp>
        <p:nvSpPr>
          <p:cNvPr id="170" name="Shape 170"/>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Design 1</a:t>
            </a:r>
          </a:p>
        </p:txBody>
      </p:sp>
      <p:sp>
        <p:nvSpPr>
          <p:cNvPr id="171" name="Shape 171"/>
          <p:cNvSpPr txBox="1"/>
          <p:nvPr/>
        </p:nvSpPr>
        <p:spPr>
          <a:xfrm>
            <a:off x="555025" y="59475"/>
            <a:ext cx="50547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STAND-ALONE MOBILE APP</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Design 1</a:t>
            </a:r>
          </a:p>
        </p:txBody>
      </p:sp>
      <p:pic>
        <p:nvPicPr>
          <p:cNvPr id="177" name="Shape 177"/>
          <p:cNvPicPr preferRelativeResize="0"/>
          <p:nvPr/>
        </p:nvPicPr>
        <p:blipFill>
          <a:blip r:embed="rId3">
            <a:alphaModFix/>
          </a:blip>
          <a:stretch>
            <a:fillRect/>
          </a:stretch>
        </p:blipFill>
        <p:spPr>
          <a:xfrm>
            <a:off x="263737" y="2532424"/>
            <a:ext cx="2332625" cy="2332625"/>
          </a:xfrm>
          <a:prstGeom prst="rect">
            <a:avLst/>
          </a:prstGeom>
          <a:noFill/>
          <a:ln>
            <a:noFill/>
          </a:ln>
        </p:spPr>
      </p:pic>
      <p:pic>
        <p:nvPicPr>
          <p:cNvPr id="178" name="Shape 178"/>
          <p:cNvPicPr preferRelativeResize="0"/>
          <p:nvPr/>
        </p:nvPicPr>
        <p:blipFill>
          <a:blip r:embed="rId4">
            <a:alphaModFix/>
          </a:blip>
          <a:stretch>
            <a:fillRect/>
          </a:stretch>
        </p:blipFill>
        <p:spPr>
          <a:xfrm>
            <a:off x="2352812" y="2532424"/>
            <a:ext cx="2332625" cy="2332625"/>
          </a:xfrm>
          <a:prstGeom prst="rect">
            <a:avLst/>
          </a:prstGeom>
          <a:noFill/>
          <a:ln>
            <a:noFill/>
          </a:ln>
        </p:spPr>
      </p:pic>
      <p:pic>
        <p:nvPicPr>
          <p:cNvPr id="179" name="Shape 179"/>
          <p:cNvPicPr preferRelativeResize="0"/>
          <p:nvPr/>
        </p:nvPicPr>
        <p:blipFill>
          <a:blip r:embed="rId5">
            <a:alphaModFix/>
          </a:blip>
          <a:stretch>
            <a:fillRect/>
          </a:stretch>
        </p:blipFill>
        <p:spPr>
          <a:xfrm>
            <a:off x="4497662" y="2532424"/>
            <a:ext cx="2332625" cy="2332625"/>
          </a:xfrm>
          <a:prstGeom prst="rect">
            <a:avLst/>
          </a:prstGeom>
          <a:noFill/>
          <a:ln>
            <a:noFill/>
          </a:ln>
        </p:spPr>
      </p:pic>
      <p:pic>
        <p:nvPicPr>
          <p:cNvPr id="180" name="Shape 180"/>
          <p:cNvPicPr preferRelativeResize="0"/>
          <p:nvPr/>
        </p:nvPicPr>
        <p:blipFill>
          <a:blip r:embed="rId6">
            <a:alphaModFix/>
          </a:blip>
          <a:stretch>
            <a:fillRect/>
          </a:stretch>
        </p:blipFill>
        <p:spPr>
          <a:xfrm>
            <a:off x="6643725" y="2550762"/>
            <a:ext cx="2295950" cy="2295950"/>
          </a:xfrm>
          <a:prstGeom prst="rect">
            <a:avLst/>
          </a:prstGeom>
          <a:noFill/>
          <a:ln>
            <a:noFill/>
          </a:ln>
        </p:spPr>
      </p:pic>
      <p:sp>
        <p:nvSpPr>
          <p:cNvPr id="181" name="Shape 181"/>
          <p:cNvSpPr txBox="1"/>
          <p:nvPr/>
        </p:nvSpPr>
        <p:spPr>
          <a:xfrm>
            <a:off x="555025" y="59475"/>
            <a:ext cx="50547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STAND-ALONE MOBILE APP</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5059825" y="2000824"/>
            <a:ext cx="3878398" cy="2284649"/>
          </a:xfrm>
          <a:prstGeom prst="rect">
            <a:avLst/>
          </a:prstGeom>
          <a:noFill/>
          <a:ln>
            <a:noFill/>
          </a:ln>
        </p:spPr>
      </p:pic>
      <p:pic>
        <p:nvPicPr>
          <p:cNvPr id="187" name="Shape 187"/>
          <p:cNvPicPr preferRelativeResize="0"/>
          <p:nvPr/>
        </p:nvPicPr>
        <p:blipFill>
          <a:blip r:embed="rId4">
            <a:alphaModFix/>
          </a:blip>
          <a:stretch>
            <a:fillRect/>
          </a:stretch>
        </p:blipFill>
        <p:spPr>
          <a:xfrm>
            <a:off x="5059824" y="4285481"/>
            <a:ext cx="3598798" cy="2132344"/>
          </a:xfrm>
          <a:prstGeom prst="rect">
            <a:avLst/>
          </a:prstGeom>
          <a:noFill/>
          <a:ln>
            <a:noFill/>
          </a:ln>
        </p:spPr>
      </p:pic>
      <p:pic>
        <p:nvPicPr>
          <p:cNvPr id="188" name="Shape 188"/>
          <p:cNvPicPr preferRelativeResize="0"/>
          <p:nvPr/>
        </p:nvPicPr>
        <p:blipFill>
          <a:blip r:embed="rId5">
            <a:alphaModFix/>
          </a:blip>
          <a:stretch>
            <a:fillRect/>
          </a:stretch>
        </p:blipFill>
        <p:spPr>
          <a:xfrm>
            <a:off x="638675" y="2178175"/>
            <a:ext cx="3820900" cy="3820900"/>
          </a:xfrm>
          <a:prstGeom prst="rect">
            <a:avLst/>
          </a:prstGeom>
          <a:noFill/>
          <a:ln>
            <a:noFill/>
          </a:ln>
        </p:spPr>
      </p:pic>
      <p:sp>
        <p:nvSpPr>
          <p:cNvPr id="189" name="Shape 189"/>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Design 2</a:t>
            </a:r>
          </a:p>
        </p:txBody>
      </p:sp>
      <p:sp>
        <p:nvSpPr>
          <p:cNvPr id="190" name="Shape 190"/>
          <p:cNvSpPr txBox="1"/>
          <p:nvPr/>
        </p:nvSpPr>
        <p:spPr>
          <a:xfrm>
            <a:off x="555025" y="59475"/>
            <a:ext cx="63120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MONITORING HARDWARE &amp; WEBAPP</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351975" y="3758949"/>
            <a:ext cx="2328200" cy="2328200"/>
          </a:xfrm>
          <a:prstGeom prst="rect">
            <a:avLst/>
          </a:prstGeom>
          <a:noFill/>
          <a:ln>
            <a:noFill/>
          </a:ln>
        </p:spPr>
      </p:pic>
      <p:pic>
        <p:nvPicPr>
          <p:cNvPr id="196" name="Shape 196"/>
          <p:cNvPicPr preferRelativeResize="0"/>
          <p:nvPr/>
        </p:nvPicPr>
        <p:blipFill>
          <a:blip r:embed="rId4">
            <a:alphaModFix/>
          </a:blip>
          <a:stretch>
            <a:fillRect/>
          </a:stretch>
        </p:blipFill>
        <p:spPr>
          <a:xfrm>
            <a:off x="2342975" y="3758950"/>
            <a:ext cx="2328200" cy="2328200"/>
          </a:xfrm>
          <a:prstGeom prst="rect">
            <a:avLst/>
          </a:prstGeom>
          <a:noFill/>
          <a:ln>
            <a:noFill/>
          </a:ln>
        </p:spPr>
      </p:pic>
      <p:pic>
        <p:nvPicPr>
          <p:cNvPr id="197" name="Shape 197"/>
          <p:cNvPicPr preferRelativeResize="0"/>
          <p:nvPr/>
        </p:nvPicPr>
        <p:blipFill rotWithShape="1">
          <a:blip r:embed="rId5">
            <a:alphaModFix/>
          </a:blip>
          <a:srcRect b="25584" l="0" r="0" t="25682"/>
          <a:stretch/>
        </p:blipFill>
        <p:spPr>
          <a:xfrm rot="198870">
            <a:off x="2220300" y="1728024"/>
            <a:ext cx="3820900" cy="1862126"/>
          </a:xfrm>
          <a:prstGeom prst="rect">
            <a:avLst/>
          </a:prstGeom>
          <a:noFill/>
          <a:ln>
            <a:noFill/>
          </a:ln>
        </p:spPr>
      </p:pic>
      <p:pic>
        <p:nvPicPr>
          <p:cNvPr id="198" name="Shape 198"/>
          <p:cNvPicPr preferRelativeResize="0"/>
          <p:nvPr/>
        </p:nvPicPr>
        <p:blipFill>
          <a:blip r:embed="rId6">
            <a:alphaModFix/>
          </a:blip>
          <a:stretch>
            <a:fillRect/>
          </a:stretch>
        </p:blipFill>
        <p:spPr>
          <a:xfrm>
            <a:off x="4455674" y="3758949"/>
            <a:ext cx="2328200" cy="2328200"/>
          </a:xfrm>
          <a:prstGeom prst="rect">
            <a:avLst/>
          </a:prstGeom>
          <a:noFill/>
          <a:ln>
            <a:noFill/>
          </a:ln>
        </p:spPr>
      </p:pic>
      <p:pic>
        <p:nvPicPr>
          <p:cNvPr id="199" name="Shape 199"/>
          <p:cNvPicPr preferRelativeResize="0"/>
          <p:nvPr/>
        </p:nvPicPr>
        <p:blipFill>
          <a:blip r:embed="rId7">
            <a:alphaModFix/>
          </a:blip>
          <a:stretch>
            <a:fillRect/>
          </a:stretch>
        </p:blipFill>
        <p:spPr>
          <a:xfrm>
            <a:off x="6612525" y="3758949"/>
            <a:ext cx="2328200" cy="2328200"/>
          </a:xfrm>
          <a:prstGeom prst="rect">
            <a:avLst/>
          </a:prstGeom>
          <a:noFill/>
          <a:ln>
            <a:noFill/>
          </a:ln>
        </p:spPr>
      </p:pic>
      <p:sp>
        <p:nvSpPr>
          <p:cNvPr id="200" name="Shape 200"/>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Design 3</a:t>
            </a:r>
          </a:p>
        </p:txBody>
      </p:sp>
      <p:sp>
        <p:nvSpPr>
          <p:cNvPr id="201" name="Shape 201"/>
          <p:cNvSpPr txBox="1"/>
          <p:nvPr/>
        </p:nvSpPr>
        <p:spPr>
          <a:xfrm>
            <a:off x="555025" y="59475"/>
            <a:ext cx="61338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TRACKING HARDWARE &amp; </a:t>
            </a:r>
            <a:r>
              <a:rPr b="1" lang="en" sz="2200">
                <a:solidFill>
                  <a:srgbClr val="97ABBC"/>
                </a:solidFill>
                <a:latin typeface="Raleway"/>
                <a:ea typeface="Raleway"/>
                <a:cs typeface="Raleway"/>
                <a:sym typeface="Raleway"/>
              </a:rPr>
              <a:t>MOBILE APP</a:t>
            </a:r>
          </a:p>
        </p:txBody>
      </p:sp>
      <p:sp>
        <p:nvSpPr>
          <p:cNvPr id="202" name="Shape 202"/>
          <p:cNvSpPr/>
          <p:nvPr/>
        </p:nvSpPr>
        <p:spPr>
          <a:xfrm flipH="1" rot="-1629009">
            <a:off x="2049235" y="3249624"/>
            <a:ext cx="840850" cy="242981"/>
          </a:xfrm>
          <a:prstGeom prst="rightArrow">
            <a:avLst>
              <a:gd fmla="val 50000" name="adj1"/>
              <a:gd fmla="val 50000" name="adj2"/>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pic>
        <p:nvPicPr>
          <p:cNvPr descr="Screen Shot 2017-02-08 at 9.58.20 PM.png" id="207" name="Shape 207"/>
          <p:cNvPicPr preferRelativeResize="0"/>
          <p:nvPr/>
        </p:nvPicPr>
        <p:blipFill>
          <a:blip r:embed="rId3">
            <a:alphaModFix/>
          </a:blip>
          <a:stretch>
            <a:fillRect/>
          </a:stretch>
        </p:blipFill>
        <p:spPr>
          <a:xfrm>
            <a:off x="1275725" y="1993425"/>
            <a:ext cx="6255048" cy="4534173"/>
          </a:xfrm>
          <a:prstGeom prst="rect">
            <a:avLst/>
          </a:prstGeom>
          <a:noFill/>
          <a:ln>
            <a:noFill/>
          </a:ln>
        </p:spPr>
      </p:pic>
      <p:sp>
        <p:nvSpPr>
          <p:cNvPr id="208" name="Shape 208"/>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Storyboard</a:t>
            </a:r>
            <a:r>
              <a:rPr lang="en"/>
              <a:t> 1</a:t>
            </a:r>
          </a:p>
        </p:txBody>
      </p:sp>
      <p:sp>
        <p:nvSpPr>
          <p:cNvPr id="209" name="Shape 209"/>
          <p:cNvSpPr txBox="1"/>
          <p:nvPr/>
        </p:nvSpPr>
        <p:spPr>
          <a:xfrm>
            <a:off x="555025" y="59475"/>
            <a:ext cx="72516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PROCESSING &amp; VISUALIZING DATA ABOUT DRIVING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540425" y="211875"/>
            <a:ext cx="7655400" cy="1143000"/>
          </a:xfrm>
          <a:prstGeom prst="rect">
            <a:avLst/>
          </a:prstGeom>
        </p:spPr>
        <p:txBody>
          <a:bodyPr anchorCtr="0" anchor="b" bIns="91425" lIns="91425" rIns="91425" tIns="91425">
            <a:noAutofit/>
          </a:bodyPr>
          <a:lstStyle/>
          <a:p>
            <a:pPr lvl="0" rtl="0">
              <a:spcBef>
                <a:spcPts val="0"/>
              </a:spcBef>
              <a:buNone/>
            </a:pPr>
            <a:r>
              <a:rPr lang="en"/>
              <a:t>Storyboard 2</a:t>
            </a:r>
          </a:p>
        </p:txBody>
      </p:sp>
      <p:pic>
        <p:nvPicPr>
          <p:cNvPr id="215" name="Shape 215"/>
          <p:cNvPicPr preferRelativeResize="0"/>
          <p:nvPr/>
        </p:nvPicPr>
        <p:blipFill>
          <a:blip r:embed="rId3">
            <a:alphaModFix/>
          </a:blip>
          <a:stretch>
            <a:fillRect/>
          </a:stretch>
        </p:blipFill>
        <p:spPr>
          <a:xfrm>
            <a:off x="637375" y="2015850"/>
            <a:ext cx="7869227" cy="4385848"/>
          </a:xfrm>
          <a:prstGeom prst="rect">
            <a:avLst/>
          </a:prstGeom>
          <a:noFill/>
          <a:ln>
            <a:noFill/>
          </a:ln>
        </p:spPr>
      </p:pic>
      <p:sp>
        <p:nvSpPr>
          <p:cNvPr id="216" name="Shape 216"/>
          <p:cNvSpPr txBox="1"/>
          <p:nvPr/>
        </p:nvSpPr>
        <p:spPr>
          <a:xfrm>
            <a:off x="555025" y="59475"/>
            <a:ext cx="6133800" cy="3000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97ABBC"/>
                </a:solidFill>
                <a:latin typeface="Raleway"/>
                <a:ea typeface="Raleway"/>
                <a:cs typeface="Raleway"/>
                <a:sym typeface="Raleway"/>
              </a:rPr>
              <a:t>COMPARING &amp; SHARING DRIVING HABITS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idx="4294967295" type="title"/>
          </p:nvPr>
        </p:nvSpPr>
        <p:spPr>
          <a:xfrm>
            <a:off x="961500" y="435700"/>
            <a:ext cx="7373400" cy="1143000"/>
          </a:xfrm>
          <a:prstGeom prst="rect">
            <a:avLst/>
          </a:prstGeom>
        </p:spPr>
        <p:txBody>
          <a:bodyPr anchorCtr="0" anchor="b" bIns="91425" lIns="91425" rIns="91425" tIns="91425">
            <a:noAutofit/>
          </a:bodyPr>
          <a:lstStyle/>
          <a:p>
            <a:pPr lvl="0" rtl="0">
              <a:spcBef>
                <a:spcPts val="0"/>
              </a:spcBef>
              <a:buNone/>
            </a:pPr>
            <a:r>
              <a:rPr b="1" lang="en" sz="3800">
                <a:solidFill>
                  <a:srgbClr val="FFFFFF"/>
                </a:solidFill>
                <a:latin typeface="Lato"/>
                <a:ea typeface="Lato"/>
                <a:cs typeface="Lato"/>
                <a:sym typeface="Lato"/>
              </a:rPr>
              <a:t>Summary</a:t>
            </a:r>
          </a:p>
        </p:txBody>
      </p:sp>
      <p:sp>
        <p:nvSpPr>
          <p:cNvPr id="222" name="Shape 222"/>
          <p:cNvSpPr txBox="1"/>
          <p:nvPr/>
        </p:nvSpPr>
        <p:spPr>
          <a:xfrm>
            <a:off x="852458" y="822550"/>
            <a:ext cx="7690200" cy="5220600"/>
          </a:xfrm>
          <a:prstGeom prst="rect">
            <a:avLst/>
          </a:prstGeom>
          <a:noFill/>
          <a:ln>
            <a:noFill/>
          </a:ln>
        </p:spPr>
        <p:txBody>
          <a:bodyPr anchorCtr="0" anchor="ctr" bIns="91425" lIns="91425" rIns="91425" tIns="91425">
            <a:noAutofit/>
          </a:bodyPr>
          <a:lstStyle/>
          <a:p>
            <a:pPr indent="-368300" lvl="0" marL="457200" rtl="0">
              <a:lnSpc>
                <a:spcPct val="200000"/>
              </a:lnSpc>
              <a:spcBef>
                <a:spcPts val="600"/>
              </a:spcBef>
              <a:buClr>
                <a:srgbClr val="FFFFFF"/>
              </a:buClr>
              <a:buSzPct val="100000"/>
              <a:buFont typeface="Lato"/>
              <a:buChar char="-"/>
            </a:pPr>
            <a:r>
              <a:rPr lang="en" sz="2200">
                <a:solidFill>
                  <a:srgbClr val="FFFFFF"/>
                </a:solidFill>
                <a:latin typeface="Lato"/>
                <a:ea typeface="Lato"/>
                <a:cs typeface="Lato"/>
                <a:sym typeface="Lato"/>
              </a:rPr>
              <a:t>Flexibility and communication is key for teamwork</a:t>
            </a:r>
          </a:p>
          <a:p>
            <a:pPr indent="-368300" lvl="0" marL="457200" rtl="0">
              <a:lnSpc>
                <a:spcPct val="200000"/>
              </a:lnSpc>
              <a:spcBef>
                <a:spcPts val="600"/>
              </a:spcBef>
              <a:buClr>
                <a:srgbClr val="FFFFFF"/>
              </a:buClr>
              <a:buSzPct val="100000"/>
              <a:buFont typeface="Lato"/>
              <a:buChar char="-"/>
            </a:pPr>
            <a:r>
              <a:rPr lang="en" sz="2200">
                <a:solidFill>
                  <a:srgbClr val="FFFFFF"/>
                </a:solidFill>
                <a:latin typeface="Lato"/>
                <a:ea typeface="Lato"/>
                <a:cs typeface="Lato"/>
                <a:sym typeface="Lato"/>
              </a:rPr>
              <a:t>Research before designing</a:t>
            </a:r>
          </a:p>
          <a:p>
            <a:pPr indent="-368300" lvl="0" marL="457200" rtl="0">
              <a:lnSpc>
                <a:spcPct val="200000"/>
              </a:lnSpc>
              <a:spcBef>
                <a:spcPts val="600"/>
              </a:spcBef>
              <a:buClr>
                <a:srgbClr val="FFFFFF"/>
              </a:buClr>
              <a:buSzPct val="100000"/>
              <a:buFont typeface="Lato"/>
              <a:buChar char="-"/>
            </a:pPr>
            <a:r>
              <a:rPr lang="en" sz="2200">
                <a:solidFill>
                  <a:srgbClr val="FFFFFF"/>
                </a:solidFill>
                <a:latin typeface="Lato"/>
                <a:ea typeface="Lato"/>
                <a:cs typeface="Lato"/>
                <a:sym typeface="Lato"/>
              </a:rPr>
              <a:t>Iterate through many sketches--evaluate them all!</a:t>
            </a:r>
          </a:p>
          <a:p>
            <a:pPr indent="-368300" lvl="0" marL="457200" rtl="0">
              <a:lnSpc>
                <a:spcPct val="200000"/>
              </a:lnSpc>
              <a:spcBef>
                <a:spcPts val="600"/>
              </a:spcBef>
              <a:buClr>
                <a:srgbClr val="FFFFFF"/>
              </a:buClr>
              <a:buSzPct val="100000"/>
              <a:buFont typeface="Lato"/>
              <a:buChar char="-"/>
            </a:pPr>
            <a:r>
              <a:rPr lang="en" sz="2200">
                <a:solidFill>
                  <a:srgbClr val="FFFFFF"/>
                </a:solidFill>
                <a:latin typeface="Lato"/>
                <a:ea typeface="Lato"/>
                <a:cs typeface="Lato"/>
                <a:sym typeface="Lato"/>
              </a:rPr>
              <a:t>Don’t sweat the small details about implementation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ctrTitle"/>
          </p:nvPr>
        </p:nvSpPr>
        <p:spPr>
          <a:xfrm>
            <a:off x="1936800" y="3798696"/>
            <a:ext cx="5216700" cy="1546500"/>
          </a:xfrm>
          <a:prstGeom prst="rect">
            <a:avLst/>
          </a:prstGeom>
        </p:spPr>
        <p:txBody>
          <a:bodyPr anchorCtr="0" anchor="t" bIns="91425" lIns="91425" rIns="91425" tIns="91425">
            <a:noAutofit/>
          </a:bodyPr>
          <a:lstStyle/>
          <a:p>
            <a:pPr lvl="0" rtl="0" algn="r">
              <a:lnSpc>
                <a:spcPct val="115000"/>
              </a:lnSpc>
              <a:spcBef>
                <a:spcPts val="0"/>
              </a:spcBef>
              <a:buNone/>
            </a:pPr>
            <a:r>
              <a:rPr i="1" lang="en" sz="2400">
                <a:solidFill>
                  <a:srgbClr val="808080"/>
                </a:solidFill>
              </a:rPr>
              <a:t>Questions?</a:t>
            </a:r>
          </a:p>
        </p:txBody>
      </p:sp>
      <p:pic>
        <p:nvPicPr>
          <p:cNvPr descr="dash.png" id="228" name="Shape 228"/>
          <p:cNvPicPr preferRelativeResize="0"/>
          <p:nvPr/>
        </p:nvPicPr>
        <p:blipFill rotWithShape="1">
          <a:blip r:embed="rId3">
            <a:alphaModFix/>
          </a:blip>
          <a:srcRect b="16964" l="0" r="0" t="0"/>
          <a:stretch/>
        </p:blipFill>
        <p:spPr>
          <a:xfrm>
            <a:off x="1646055" y="1669350"/>
            <a:ext cx="5851889" cy="154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mt="32000"/>
          </a:blip>
          <a:srcRect b="0" l="-2569" r="23517" t="0"/>
          <a:stretch/>
        </p:blipFill>
        <p:spPr>
          <a:xfrm>
            <a:off x="-346700" y="0"/>
            <a:ext cx="9490700" cy="6753174"/>
          </a:xfrm>
          <a:prstGeom prst="rect">
            <a:avLst/>
          </a:prstGeom>
          <a:noFill/>
          <a:ln>
            <a:noFill/>
          </a:ln>
        </p:spPr>
      </p:pic>
      <p:sp>
        <p:nvSpPr>
          <p:cNvPr id="85" name="Shape 85"/>
          <p:cNvSpPr txBox="1"/>
          <p:nvPr/>
        </p:nvSpPr>
        <p:spPr>
          <a:xfrm>
            <a:off x="703100" y="1180575"/>
            <a:ext cx="49341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600">
                <a:solidFill>
                  <a:srgbClr val="165C6C"/>
                </a:solidFill>
                <a:latin typeface="Raleway"/>
                <a:ea typeface="Raleway"/>
                <a:cs typeface="Raleway"/>
                <a:sym typeface="Raleway"/>
              </a:rPr>
              <a:t>How many of you have ever engaged in distracting behaviors while driving?</a:t>
            </a:r>
            <a:br>
              <a:rPr b="1" lang="en" sz="3600">
                <a:solidFill>
                  <a:srgbClr val="165C6C"/>
                </a:solidFill>
                <a:latin typeface="Raleway"/>
                <a:ea typeface="Raleway"/>
                <a:cs typeface="Raleway"/>
                <a:sym typeface="Raleway"/>
              </a:rPr>
            </a:b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idx="4294967295" type="title"/>
          </p:nvPr>
        </p:nvSpPr>
        <p:spPr>
          <a:xfrm>
            <a:off x="893700" y="274650"/>
            <a:ext cx="7373400" cy="1143000"/>
          </a:xfrm>
          <a:prstGeom prst="rect">
            <a:avLst/>
          </a:prstGeom>
        </p:spPr>
        <p:txBody>
          <a:bodyPr anchorCtr="0" anchor="b" bIns="91425" lIns="91425" rIns="91425" tIns="91425">
            <a:noAutofit/>
          </a:bodyPr>
          <a:lstStyle/>
          <a:p>
            <a:pPr lvl="0" rtl="0" algn="ctr">
              <a:spcBef>
                <a:spcPts val="0"/>
              </a:spcBef>
              <a:buNone/>
            </a:pPr>
            <a:r>
              <a:rPr b="1" lang="en" sz="3800">
                <a:solidFill>
                  <a:srgbClr val="FFFFFF"/>
                </a:solidFill>
              </a:rPr>
              <a:t>Problem</a:t>
            </a:r>
          </a:p>
        </p:txBody>
      </p:sp>
      <p:sp>
        <p:nvSpPr>
          <p:cNvPr id="91" name="Shape 91"/>
          <p:cNvSpPr txBox="1"/>
          <p:nvPr>
            <p:ph idx="4294967295" type="body"/>
          </p:nvPr>
        </p:nvSpPr>
        <p:spPr>
          <a:xfrm>
            <a:off x="371250" y="1907650"/>
            <a:ext cx="8401500" cy="4736400"/>
          </a:xfrm>
          <a:prstGeom prst="rect">
            <a:avLst/>
          </a:prstGeom>
        </p:spPr>
        <p:txBody>
          <a:bodyPr anchorCtr="0" anchor="t" bIns="91425" lIns="91425" rIns="91425" tIns="91425">
            <a:noAutofit/>
          </a:bodyPr>
          <a:lstStyle/>
          <a:p>
            <a:pPr lvl="0" rtl="0" algn="ctr">
              <a:spcBef>
                <a:spcPts val="0"/>
              </a:spcBef>
              <a:buNone/>
            </a:pPr>
            <a:r>
              <a:rPr lang="en" sz="2900">
                <a:solidFill>
                  <a:srgbClr val="FFFFFF"/>
                </a:solidFill>
              </a:rPr>
              <a:t>Distracted driving as a result of:</a:t>
            </a:r>
          </a:p>
          <a:p>
            <a:pPr lvl="0" rtl="0" algn="ctr">
              <a:spcBef>
                <a:spcPts val="0"/>
              </a:spcBef>
              <a:buNone/>
            </a:pPr>
            <a:r>
              <a:t/>
            </a:r>
            <a:endParaRPr sz="1200">
              <a:solidFill>
                <a:srgbClr val="FFFFFF"/>
              </a:solidFill>
            </a:endParaRPr>
          </a:p>
          <a:p>
            <a:pPr lvl="0" rtl="0" algn="ctr">
              <a:spcBef>
                <a:spcPts val="0"/>
              </a:spcBef>
              <a:buNone/>
            </a:pPr>
            <a:r>
              <a:rPr lang="en" sz="2700">
                <a:solidFill>
                  <a:srgbClr val="FFFFFF"/>
                </a:solidFill>
              </a:rPr>
              <a:t>Texting,</a:t>
            </a:r>
          </a:p>
          <a:p>
            <a:pPr lvl="0" rtl="0" algn="ctr">
              <a:spcBef>
                <a:spcPts val="0"/>
              </a:spcBef>
              <a:buNone/>
            </a:pPr>
            <a:r>
              <a:rPr lang="en" sz="2700">
                <a:solidFill>
                  <a:srgbClr val="FFFFFF"/>
                </a:solidFill>
              </a:rPr>
              <a:t>Calling,</a:t>
            </a:r>
          </a:p>
          <a:p>
            <a:pPr lvl="0" rtl="0" algn="ctr">
              <a:spcBef>
                <a:spcPts val="0"/>
              </a:spcBef>
              <a:buNone/>
            </a:pPr>
            <a:r>
              <a:rPr lang="en" sz="2700">
                <a:solidFill>
                  <a:srgbClr val="FFFFFF"/>
                </a:solidFill>
              </a:rPr>
              <a:t>Scenery,</a:t>
            </a:r>
          </a:p>
          <a:p>
            <a:pPr lvl="0" rtl="0" algn="ctr">
              <a:spcBef>
                <a:spcPts val="0"/>
              </a:spcBef>
              <a:buNone/>
            </a:pPr>
            <a:r>
              <a:rPr lang="en" sz="2700">
                <a:solidFill>
                  <a:srgbClr val="FFFFFF"/>
                </a:solidFill>
              </a:rPr>
              <a:t>Makeup,</a:t>
            </a:r>
          </a:p>
          <a:p>
            <a:pPr lvl="0" rtl="0" algn="ctr">
              <a:spcBef>
                <a:spcPts val="0"/>
              </a:spcBef>
              <a:buNone/>
            </a:pPr>
            <a:r>
              <a:rPr lang="en" sz="2700">
                <a:solidFill>
                  <a:srgbClr val="FFFFFF"/>
                </a:solidFill>
              </a:rPr>
              <a:t>Drinking,</a:t>
            </a:r>
          </a:p>
          <a:p>
            <a:pPr lvl="0" rtl="0" algn="ctr">
              <a:spcBef>
                <a:spcPts val="0"/>
              </a:spcBef>
              <a:buNone/>
            </a:pPr>
            <a:r>
              <a:rPr lang="en" sz="2700">
                <a:solidFill>
                  <a:srgbClr val="FFFFFF"/>
                </a:solidFill>
              </a:rPr>
              <a:t>  Exhaustion...</a:t>
            </a:r>
          </a:p>
          <a:p>
            <a:pPr lvl="0" rtl="0" algn="ctr">
              <a:spcBef>
                <a:spcPts val="0"/>
              </a:spcBef>
              <a:buNone/>
            </a:pPr>
            <a:r>
              <a:t/>
            </a:r>
            <a:endParaRPr i="1" sz="27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idx="4294967295" type="ctrTitle"/>
          </p:nvPr>
        </p:nvSpPr>
        <p:spPr>
          <a:xfrm>
            <a:off x="1025775" y="459300"/>
            <a:ext cx="7517700" cy="1193400"/>
          </a:xfrm>
          <a:prstGeom prst="rect">
            <a:avLst/>
          </a:prstGeom>
        </p:spPr>
        <p:txBody>
          <a:bodyPr anchorCtr="0" anchor="b" bIns="91425" lIns="91425" rIns="91425" tIns="91425">
            <a:noAutofit/>
          </a:bodyPr>
          <a:lstStyle/>
          <a:p>
            <a:pPr lvl="0" rtl="0" algn="l">
              <a:spcBef>
                <a:spcPts val="0"/>
              </a:spcBef>
              <a:buNone/>
            </a:pPr>
            <a:r>
              <a:rPr b="1" lang="en" sz="3000">
                <a:solidFill>
                  <a:srgbClr val="FF9715"/>
                </a:solidFill>
                <a:latin typeface="Lato"/>
                <a:ea typeface="Lato"/>
                <a:cs typeface="Lato"/>
                <a:sym typeface="Lato"/>
              </a:rPr>
              <a:t>94% of crashes are driver-related</a:t>
            </a:r>
          </a:p>
        </p:txBody>
      </p:sp>
      <p:sp>
        <p:nvSpPr>
          <p:cNvPr id="97" name="Shape 97"/>
          <p:cNvSpPr txBox="1"/>
          <p:nvPr>
            <p:ph idx="4294967295" type="ctrTitle"/>
          </p:nvPr>
        </p:nvSpPr>
        <p:spPr>
          <a:xfrm>
            <a:off x="1025775" y="4257400"/>
            <a:ext cx="8427300" cy="1193400"/>
          </a:xfrm>
          <a:prstGeom prst="rect">
            <a:avLst/>
          </a:prstGeom>
        </p:spPr>
        <p:txBody>
          <a:bodyPr anchorCtr="0" anchor="b" bIns="91425" lIns="91425" rIns="91425" tIns="91425">
            <a:noAutofit/>
          </a:bodyPr>
          <a:lstStyle/>
          <a:p>
            <a:pPr lvl="0" rtl="0" algn="l">
              <a:spcBef>
                <a:spcPts val="0"/>
              </a:spcBef>
              <a:buNone/>
            </a:pPr>
            <a:r>
              <a:rPr b="1" i="1" lang="en" sz="3000">
                <a:solidFill>
                  <a:srgbClr val="165C6C"/>
                </a:solidFill>
                <a:latin typeface="Lato"/>
                <a:ea typeface="Lato"/>
                <a:cs typeface="Lato"/>
                <a:sym typeface="Lato"/>
              </a:rPr>
              <a:t>Recognition error</a:t>
            </a:r>
            <a:r>
              <a:rPr b="1" lang="en" sz="3000">
                <a:solidFill>
                  <a:srgbClr val="165C6C"/>
                </a:solidFill>
                <a:latin typeface="Lato"/>
                <a:ea typeface="Lato"/>
                <a:cs typeface="Lato"/>
                <a:sym typeface="Lato"/>
              </a:rPr>
              <a:t>  = </a:t>
            </a:r>
          </a:p>
        </p:txBody>
      </p:sp>
      <p:sp>
        <p:nvSpPr>
          <p:cNvPr id="98" name="Shape 98"/>
          <p:cNvSpPr txBox="1"/>
          <p:nvPr>
            <p:ph idx="4294967295" type="ctrTitle"/>
          </p:nvPr>
        </p:nvSpPr>
        <p:spPr>
          <a:xfrm>
            <a:off x="1025775" y="2358350"/>
            <a:ext cx="9876600" cy="1193400"/>
          </a:xfrm>
          <a:prstGeom prst="rect">
            <a:avLst/>
          </a:prstGeom>
        </p:spPr>
        <p:txBody>
          <a:bodyPr anchorCtr="0" anchor="b" bIns="91425" lIns="91425" rIns="91425" tIns="91425">
            <a:noAutofit/>
          </a:bodyPr>
          <a:lstStyle/>
          <a:p>
            <a:pPr lvl="0" rtl="0" algn="l">
              <a:spcBef>
                <a:spcPts val="0"/>
              </a:spcBef>
              <a:buNone/>
            </a:pPr>
            <a:r>
              <a:rPr b="1" lang="en" sz="3000">
                <a:solidFill>
                  <a:srgbClr val="F2092E"/>
                </a:solidFill>
                <a:latin typeface="Lato"/>
                <a:ea typeface="Lato"/>
                <a:cs typeface="Lato"/>
                <a:sym typeface="Lato"/>
              </a:rPr>
              <a:t>Leading cause = </a:t>
            </a:r>
            <a:r>
              <a:rPr b="1" i="1" lang="en" sz="3000">
                <a:solidFill>
                  <a:srgbClr val="F2092E"/>
                </a:solidFill>
                <a:latin typeface="Lato"/>
                <a:ea typeface="Lato"/>
                <a:cs typeface="Lato"/>
                <a:sym typeface="Lato"/>
              </a:rPr>
              <a:t>recognition error</a:t>
            </a:r>
          </a:p>
        </p:txBody>
      </p:sp>
      <p:sp>
        <p:nvSpPr>
          <p:cNvPr id="99" name="Shape 99"/>
          <p:cNvSpPr/>
          <p:nvPr/>
        </p:nvSpPr>
        <p:spPr>
          <a:xfrm>
            <a:off x="-76200" y="862500"/>
            <a:ext cx="940500" cy="891600"/>
          </a:xfrm>
          <a:prstGeom prst="rightArrow">
            <a:avLst>
              <a:gd fmla="val 61815" name="adj1"/>
              <a:gd fmla="val 50000" name="adj2"/>
            </a:avLst>
          </a:prstGeom>
          <a:solidFill>
            <a:srgbClr val="FF9715">
              <a:alpha val="85380"/>
            </a:srgbClr>
          </a:solidFill>
          <a:ln>
            <a:noFill/>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76200" y="2767500"/>
            <a:ext cx="940500" cy="891600"/>
          </a:xfrm>
          <a:prstGeom prst="rightArrow">
            <a:avLst>
              <a:gd fmla="val 61815" name="adj1"/>
              <a:gd fmla="val 50000" name="adj2"/>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76200" y="4672500"/>
            <a:ext cx="940500" cy="891600"/>
          </a:xfrm>
          <a:prstGeom prst="rightArrow">
            <a:avLst>
              <a:gd fmla="val 61815" name="adj1"/>
              <a:gd fmla="val 50000" name="adj2"/>
            </a:avLst>
          </a:prstGeom>
          <a:solidFill>
            <a:srgbClr val="165C6C"/>
          </a:solidFill>
          <a:ln>
            <a:noFill/>
          </a:ln>
        </p:spPr>
        <p:txBody>
          <a:bodyPr anchorCtr="0" anchor="ctr" bIns="91425" lIns="91425" rIns="91425" tIns="91425">
            <a:noAutofit/>
          </a:bodyPr>
          <a:lstStyle/>
          <a:p>
            <a:pPr lvl="0">
              <a:spcBef>
                <a:spcPts val="0"/>
              </a:spcBef>
              <a:buNone/>
            </a:pPr>
            <a:r>
              <a:t/>
            </a:r>
            <a:endParaRPr>
              <a:solidFill>
                <a:srgbClr val="165C6C"/>
              </a:solidFill>
            </a:endParaRPr>
          </a:p>
        </p:txBody>
      </p:sp>
      <p:sp>
        <p:nvSpPr>
          <p:cNvPr id="102" name="Shape 102"/>
          <p:cNvSpPr txBox="1"/>
          <p:nvPr/>
        </p:nvSpPr>
        <p:spPr>
          <a:xfrm>
            <a:off x="4316675" y="3846900"/>
            <a:ext cx="5059200" cy="3000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b="1" lang="en" sz="2200">
                <a:solidFill>
                  <a:srgbClr val="165C6C"/>
                </a:solidFill>
                <a:latin typeface="Lato"/>
                <a:ea typeface="Lato"/>
                <a:cs typeface="Lato"/>
                <a:sym typeface="Lato"/>
              </a:rPr>
              <a:t>error due to driver inattention and internal/external distractions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1340700" y="663850"/>
            <a:ext cx="6462600" cy="1143000"/>
          </a:xfrm>
          <a:prstGeom prst="rect">
            <a:avLst/>
          </a:prstGeom>
        </p:spPr>
        <p:txBody>
          <a:bodyPr anchorCtr="0" anchor="b" bIns="91425" lIns="91425" rIns="91425" tIns="91425">
            <a:noAutofit/>
          </a:bodyPr>
          <a:lstStyle/>
          <a:p>
            <a:pPr lvl="0" algn="ctr">
              <a:spcBef>
                <a:spcPts val="0"/>
              </a:spcBef>
              <a:buNone/>
            </a:pPr>
            <a:r>
              <a:rPr lang="en"/>
              <a:t>How bad can it be?</a:t>
            </a:r>
          </a:p>
        </p:txBody>
      </p:sp>
      <p:sp>
        <p:nvSpPr>
          <p:cNvPr id="108" name="Shape 108"/>
          <p:cNvSpPr txBox="1"/>
          <p:nvPr>
            <p:ph idx="1" type="body"/>
          </p:nvPr>
        </p:nvSpPr>
        <p:spPr>
          <a:xfrm>
            <a:off x="1015200" y="2314625"/>
            <a:ext cx="6864300" cy="4736400"/>
          </a:xfrm>
          <a:prstGeom prst="rect">
            <a:avLst/>
          </a:prstGeom>
        </p:spPr>
        <p:txBody>
          <a:bodyPr anchorCtr="0" anchor="t" bIns="91425" lIns="91425" rIns="91425" tIns="91425">
            <a:noAutofit/>
          </a:bodyPr>
          <a:lstStyle/>
          <a:p>
            <a:pPr lvl="0" algn="just">
              <a:lnSpc>
                <a:spcPct val="115000"/>
              </a:lnSpc>
              <a:spcBef>
                <a:spcPts val="0"/>
              </a:spcBef>
              <a:buNone/>
            </a:pPr>
            <a:r>
              <a:rPr lang="en"/>
              <a:t>Each day in the United States, over </a:t>
            </a:r>
            <a:r>
              <a:rPr b="1" i="1" lang="en"/>
              <a:t>1,161</a:t>
            </a:r>
            <a:r>
              <a:rPr lang="en"/>
              <a:t> people are injured and over </a:t>
            </a:r>
            <a:r>
              <a:rPr b="1" i="1" lang="en"/>
              <a:t>8</a:t>
            </a:r>
            <a:r>
              <a:rPr lang="en"/>
              <a:t> people are killed in crashes that are reported to involve a distracted driver.</a:t>
            </a:r>
            <a:br>
              <a:rPr lang="en"/>
            </a:br>
            <a:br>
              <a:rPr lang="en"/>
            </a:br>
            <a:br>
              <a:rPr lang="en"/>
            </a:br>
            <a:br>
              <a:rPr lang="en"/>
            </a:br>
            <a:br>
              <a:rPr lang="en"/>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idx="4294967295" type="title"/>
          </p:nvPr>
        </p:nvSpPr>
        <p:spPr>
          <a:xfrm>
            <a:off x="885300" y="2609850"/>
            <a:ext cx="7373400" cy="1143000"/>
          </a:xfrm>
          <a:prstGeom prst="rect">
            <a:avLst/>
          </a:prstGeom>
        </p:spPr>
        <p:txBody>
          <a:bodyPr anchorCtr="0" anchor="b" bIns="91425" lIns="91425" rIns="91425" tIns="91425">
            <a:noAutofit/>
          </a:bodyPr>
          <a:lstStyle/>
          <a:p>
            <a:pPr lvl="0" rtl="0" algn="ctr">
              <a:spcBef>
                <a:spcPts val="0"/>
              </a:spcBef>
              <a:buNone/>
            </a:pPr>
            <a:r>
              <a:rPr b="1" lang="en" sz="3800">
                <a:solidFill>
                  <a:srgbClr val="FFFFFF"/>
                </a:solidFill>
                <a:latin typeface="Lato"/>
                <a:ea typeface="Lato"/>
                <a:cs typeface="Lato"/>
                <a:sym typeface="Lato"/>
              </a:rPr>
              <a:t>How can we encourage safer driving habits?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528175" y="1692450"/>
            <a:ext cx="6462600" cy="47364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a:t>Interviews</a:t>
            </a:r>
          </a:p>
          <a:p>
            <a:pPr lvl="0">
              <a:spcBef>
                <a:spcPts val="0"/>
              </a:spcBef>
              <a:buNone/>
            </a:pPr>
            <a:r>
              <a:rPr lang="en"/>
              <a:t>Fly-on-the-wall observation</a:t>
            </a:r>
          </a:p>
          <a:p>
            <a:pPr lvl="0">
              <a:spcBef>
                <a:spcPts val="0"/>
              </a:spcBef>
              <a:buNone/>
            </a:pPr>
            <a:r>
              <a:t/>
            </a:r>
            <a:endParaRPr/>
          </a:p>
        </p:txBody>
      </p:sp>
      <p:pic>
        <p:nvPicPr>
          <p:cNvPr id="119" name="Shape 119"/>
          <p:cNvPicPr preferRelativeResize="0"/>
          <p:nvPr/>
        </p:nvPicPr>
        <p:blipFill rotWithShape="1">
          <a:blip r:embed="rId3">
            <a:alphaModFix amt="90000"/>
          </a:blip>
          <a:srcRect b="0" l="9510" r="0" t="0"/>
          <a:stretch/>
        </p:blipFill>
        <p:spPr>
          <a:xfrm>
            <a:off x="0" y="3408875"/>
            <a:ext cx="4532724" cy="3355050"/>
          </a:xfrm>
          <a:prstGeom prst="rect">
            <a:avLst/>
          </a:prstGeom>
          <a:noFill/>
          <a:ln>
            <a:noFill/>
          </a:ln>
        </p:spPr>
      </p:pic>
      <p:pic>
        <p:nvPicPr>
          <p:cNvPr id="120" name="Shape 120"/>
          <p:cNvPicPr preferRelativeResize="0"/>
          <p:nvPr/>
        </p:nvPicPr>
        <p:blipFill rotWithShape="1">
          <a:blip r:embed="rId4">
            <a:alphaModFix amt="95000"/>
          </a:blip>
          <a:srcRect b="0" l="6550" r="2598" t="0"/>
          <a:stretch/>
        </p:blipFill>
        <p:spPr>
          <a:xfrm>
            <a:off x="4513825" y="3380900"/>
            <a:ext cx="4630176" cy="3383023"/>
          </a:xfrm>
          <a:prstGeom prst="rect">
            <a:avLst/>
          </a:prstGeom>
          <a:noFill/>
          <a:ln>
            <a:noFill/>
          </a:ln>
        </p:spPr>
      </p:pic>
      <p:sp>
        <p:nvSpPr>
          <p:cNvPr id="121" name="Shape 121"/>
          <p:cNvSpPr/>
          <p:nvPr/>
        </p:nvSpPr>
        <p:spPr>
          <a:xfrm>
            <a:off x="7361116" y="3304850"/>
            <a:ext cx="893700" cy="102900"/>
          </a:xfrm>
          <a:prstGeom prst="rect">
            <a:avLst/>
          </a:prstGeom>
          <a:solidFill>
            <a:srgbClr val="FF9715">
              <a:alpha val="85380"/>
            </a:srgbClr>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a:off x="8255061" y="3304850"/>
            <a:ext cx="893700" cy="102900"/>
          </a:xfrm>
          <a:prstGeom prst="rect">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a:off x="4749" y="3304850"/>
            <a:ext cx="893700" cy="102900"/>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sp>
        <p:nvSpPr>
          <p:cNvPr id="124" name="Shape 124"/>
          <p:cNvSpPr/>
          <p:nvPr/>
        </p:nvSpPr>
        <p:spPr>
          <a:xfrm>
            <a:off x="898459" y="3304850"/>
            <a:ext cx="6462600" cy="102900"/>
          </a:xfrm>
          <a:prstGeom prst="rect">
            <a:avLst/>
          </a:prstGeom>
          <a:solidFill>
            <a:srgbClr val="165C6C"/>
          </a:solidFill>
          <a:ln>
            <a:noFill/>
          </a:ln>
        </p:spPr>
        <p:txBody>
          <a:bodyPr anchorCtr="0" anchor="ctr" bIns="91425" lIns="91425" rIns="91425" tIns="91425">
            <a:noAutofit/>
          </a:bodyPr>
          <a:lstStyle/>
          <a:p>
            <a:pPr lvl="0">
              <a:spcBef>
                <a:spcPts val="0"/>
              </a:spcBef>
              <a:buNone/>
            </a:pPr>
            <a:r>
              <a:t/>
            </a:r>
            <a:endParaRPr/>
          </a:p>
        </p:txBody>
      </p:sp>
      <p:sp>
        <p:nvSpPr>
          <p:cNvPr id="125" name="Shape 125"/>
          <p:cNvSpPr txBox="1"/>
          <p:nvPr>
            <p:ph type="title"/>
          </p:nvPr>
        </p:nvSpPr>
        <p:spPr>
          <a:xfrm>
            <a:off x="501300" y="314925"/>
            <a:ext cx="6462600" cy="1143000"/>
          </a:xfrm>
          <a:prstGeom prst="rect">
            <a:avLst/>
          </a:prstGeom>
        </p:spPr>
        <p:txBody>
          <a:bodyPr anchorCtr="0" anchor="b" bIns="91425" lIns="91425" rIns="91425" tIns="91425">
            <a:noAutofit/>
          </a:bodyPr>
          <a:lstStyle/>
          <a:p>
            <a:pPr lvl="0" rtl="0">
              <a:spcBef>
                <a:spcPts val="0"/>
              </a:spcBef>
              <a:buNone/>
            </a:pPr>
            <a:r>
              <a:rPr lang="en"/>
              <a:t>Design Research: Methods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mt="90000"/>
          </a:blip>
          <a:srcRect b="0" l="2894" r="300" t="0"/>
          <a:stretch/>
        </p:blipFill>
        <p:spPr>
          <a:xfrm>
            <a:off x="0" y="3394125"/>
            <a:ext cx="4366225" cy="3383024"/>
          </a:xfrm>
          <a:prstGeom prst="rect">
            <a:avLst/>
          </a:prstGeom>
          <a:noFill/>
          <a:ln>
            <a:noFill/>
          </a:ln>
        </p:spPr>
      </p:pic>
      <p:sp>
        <p:nvSpPr>
          <p:cNvPr id="131" name="Shape 131"/>
          <p:cNvSpPr txBox="1"/>
          <p:nvPr>
            <p:ph type="title"/>
          </p:nvPr>
        </p:nvSpPr>
        <p:spPr>
          <a:xfrm>
            <a:off x="501300" y="314925"/>
            <a:ext cx="6462600" cy="1143000"/>
          </a:xfrm>
          <a:prstGeom prst="rect">
            <a:avLst/>
          </a:prstGeom>
        </p:spPr>
        <p:txBody>
          <a:bodyPr anchorCtr="0" anchor="b" bIns="91425" lIns="91425" rIns="91425" tIns="91425">
            <a:noAutofit/>
          </a:bodyPr>
          <a:lstStyle/>
          <a:p>
            <a:pPr lvl="0" rtl="0">
              <a:spcBef>
                <a:spcPts val="0"/>
              </a:spcBef>
              <a:buNone/>
            </a:pPr>
            <a:r>
              <a:rPr lang="en"/>
              <a:t>Design Research</a:t>
            </a:r>
            <a:r>
              <a:rPr lang="en"/>
              <a:t>:</a:t>
            </a:r>
            <a:r>
              <a:rPr lang="en"/>
              <a:t> </a:t>
            </a:r>
            <a:r>
              <a:rPr lang="en"/>
              <a:t>Participants</a:t>
            </a:r>
          </a:p>
        </p:txBody>
      </p:sp>
      <p:sp>
        <p:nvSpPr>
          <p:cNvPr id="132" name="Shape 132"/>
          <p:cNvSpPr txBox="1"/>
          <p:nvPr>
            <p:ph idx="1" type="body"/>
          </p:nvPr>
        </p:nvSpPr>
        <p:spPr>
          <a:xfrm>
            <a:off x="528175" y="1709525"/>
            <a:ext cx="8414700" cy="1684800"/>
          </a:xfrm>
          <a:prstGeom prst="rect">
            <a:avLst/>
          </a:prstGeom>
        </p:spPr>
        <p:txBody>
          <a:bodyPr anchorCtr="0" anchor="t" bIns="91425" lIns="91425" rIns="91425" tIns="91425">
            <a:noAutofit/>
          </a:bodyPr>
          <a:lstStyle/>
          <a:p>
            <a:pPr lvl="0">
              <a:spcBef>
                <a:spcPts val="0"/>
              </a:spcBef>
              <a:buNone/>
            </a:pPr>
            <a:r>
              <a:rPr b="1" lang="en" sz="2600"/>
              <a:t>Professional</a:t>
            </a:r>
            <a:r>
              <a:rPr lang="en" sz="2600"/>
              <a:t>: drive instructor, bus driver</a:t>
            </a:r>
          </a:p>
          <a:p>
            <a:pPr lvl="0" rtl="0">
              <a:spcBef>
                <a:spcPts val="0"/>
              </a:spcBef>
              <a:buNone/>
            </a:pPr>
            <a:r>
              <a:rPr b="1" lang="en" sz="2600"/>
              <a:t>Casual</a:t>
            </a:r>
            <a:r>
              <a:rPr lang="en" sz="2600"/>
              <a:t>: experienced driver, inexperienced driver</a:t>
            </a:r>
          </a:p>
        </p:txBody>
      </p:sp>
      <p:sp>
        <p:nvSpPr>
          <p:cNvPr id="133" name="Shape 133"/>
          <p:cNvSpPr/>
          <p:nvPr/>
        </p:nvSpPr>
        <p:spPr>
          <a:xfrm>
            <a:off x="7361116" y="3304850"/>
            <a:ext cx="893700" cy="102900"/>
          </a:xfrm>
          <a:prstGeom prst="rect">
            <a:avLst/>
          </a:prstGeom>
          <a:solidFill>
            <a:srgbClr val="FF9715">
              <a:alpha val="85380"/>
            </a:srgbClr>
          </a:solid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8255061" y="3304850"/>
            <a:ext cx="893700" cy="102900"/>
          </a:xfrm>
          <a:prstGeom prst="rect">
            <a:avLst/>
          </a:prstGeom>
          <a:solidFill>
            <a:srgbClr val="F2092E"/>
          </a:soli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4749" y="3304850"/>
            <a:ext cx="893700" cy="102900"/>
          </a:xfrm>
          <a:prstGeom prst="rect">
            <a:avLst/>
          </a:prstGeom>
          <a:solidFill>
            <a:srgbClr val="75B3AE"/>
          </a:solidFill>
          <a:ln>
            <a:noFill/>
          </a:ln>
        </p:spPr>
        <p:txBody>
          <a:bodyPr anchorCtr="0" anchor="ctr" bIns="91425" lIns="91425" rIns="91425" tIns="91425">
            <a:noAutofit/>
          </a:bodyPr>
          <a:lstStyle/>
          <a:p>
            <a:pPr lvl="0">
              <a:spcBef>
                <a:spcPts val="0"/>
              </a:spcBef>
              <a:buNone/>
            </a:pPr>
            <a:r>
              <a:t/>
            </a:r>
            <a:endParaRPr/>
          </a:p>
        </p:txBody>
      </p:sp>
      <p:pic>
        <p:nvPicPr>
          <p:cNvPr id="136" name="Shape 136"/>
          <p:cNvPicPr preferRelativeResize="0"/>
          <p:nvPr/>
        </p:nvPicPr>
        <p:blipFill rotWithShape="1">
          <a:blip r:embed="rId4">
            <a:alphaModFix amt="95000"/>
          </a:blip>
          <a:srcRect b="0" l="3708" r="2394" t="0"/>
          <a:stretch/>
        </p:blipFill>
        <p:spPr>
          <a:xfrm>
            <a:off x="4366224" y="3380700"/>
            <a:ext cx="4776824" cy="3383025"/>
          </a:xfrm>
          <a:prstGeom prst="rect">
            <a:avLst/>
          </a:prstGeom>
          <a:noFill/>
          <a:ln>
            <a:noFill/>
          </a:ln>
        </p:spPr>
      </p:pic>
      <p:sp>
        <p:nvSpPr>
          <p:cNvPr id="137" name="Shape 137"/>
          <p:cNvSpPr/>
          <p:nvPr/>
        </p:nvSpPr>
        <p:spPr>
          <a:xfrm>
            <a:off x="898459" y="3304850"/>
            <a:ext cx="6462600" cy="102900"/>
          </a:xfrm>
          <a:prstGeom prst="rect">
            <a:avLst/>
          </a:prstGeom>
          <a:solidFill>
            <a:srgbClr val="165C6C"/>
          </a:solidFill>
          <a:ln>
            <a:noFill/>
          </a:ln>
        </p:spPr>
        <p:txBody>
          <a:bodyPr anchorCtr="0" anchor="ctr" bIns="91425" lIns="91425" rIns="91425" tIns="91425">
            <a:noAutofit/>
          </a:bodyPr>
          <a:lstStyle/>
          <a:p>
            <a:pPr lvl="0">
              <a:spcBef>
                <a:spcPts val="0"/>
              </a:spcBef>
              <a:buNone/>
            </a:pPr>
            <a:r>
              <a:t/>
            </a:r>
            <a:endParaRPr/>
          </a:p>
        </p:txBody>
      </p:sp>
      <p:pic>
        <p:nvPicPr>
          <p:cNvPr id="138" name="Shape 138"/>
          <p:cNvPicPr preferRelativeResize="0"/>
          <p:nvPr/>
        </p:nvPicPr>
        <p:blipFill>
          <a:blip r:embed="rId5">
            <a:alphaModFix/>
          </a:blip>
          <a:stretch>
            <a:fillRect/>
          </a:stretch>
        </p:blipFill>
        <p:spPr>
          <a:xfrm>
            <a:off x="3847750" y="3052043"/>
            <a:ext cx="1136000" cy="14267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idx="1" type="body"/>
          </p:nvPr>
        </p:nvSpPr>
        <p:spPr>
          <a:xfrm>
            <a:off x="434212" y="1831450"/>
            <a:ext cx="8576100" cy="4736400"/>
          </a:xfrm>
          <a:prstGeom prst="rect">
            <a:avLst/>
          </a:prstGeom>
        </p:spPr>
        <p:txBody>
          <a:bodyPr anchorCtr="0" anchor="t" bIns="91425" lIns="91425" rIns="91425" tIns="91425">
            <a:noAutofit/>
          </a:bodyPr>
          <a:lstStyle/>
          <a:p>
            <a:pPr indent="-374650" lvl="0" marL="457200" rtl="0">
              <a:lnSpc>
                <a:spcPct val="200000"/>
              </a:lnSpc>
              <a:spcBef>
                <a:spcPts val="0"/>
              </a:spcBef>
              <a:buSzPct val="100000"/>
            </a:pPr>
            <a:r>
              <a:rPr lang="en" sz="2300"/>
              <a:t>Mobile devices are major distractions</a:t>
            </a:r>
          </a:p>
          <a:p>
            <a:pPr indent="-374650" lvl="0" marL="457200" rtl="0">
              <a:lnSpc>
                <a:spcPct val="200000"/>
              </a:lnSpc>
              <a:spcBef>
                <a:spcPts val="0"/>
              </a:spcBef>
              <a:buSzPct val="100000"/>
            </a:pPr>
            <a:r>
              <a:rPr lang="en" sz="2300"/>
              <a:t>Passengers encourage safer driving</a:t>
            </a:r>
          </a:p>
          <a:p>
            <a:pPr indent="-374650" lvl="0" marL="457200" rtl="0">
              <a:lnSpc>
                <a:spcPct val="200000"/>
              </a:lnSpc>
              <a:spcBef>
                <a:spcPts val="0"/>
              </a:spcBef>
              <a:buSzPct val="100000"/>
            </a:pPr>
            <a:r>
              <a:rPr lang="en" sz="2300"/>
              <a:t>Drivers are not aware of how much time they are distracted</a:t>
            </a:r>
          </a:p>
          <a:p>
            <a:pPr indent="-374650" lvl="0" marL="457200" rtl="0">
              <a:lnSpc>
                <a:spcPct val="200000"/>
              </a:lnSpc>
              <a:spcBef>
                <a:spcPts val="0"/>
              </a:spcBef>
              <a:buSzPct val="100000"/>
            </a:pPr>
            <a:r>
              <a:rPr lang="en" sz="2300"/>
              <a:t>Audio and voice controls are not highly distracting</a:t>
            </a:r>
          </a:p>
          <a:p>
            <a:pPr indent="-374650" lvl="0" marL="457200" rtl="0">
              <a:lnSpc>
                <a:spcPct val="200000"/>
              </a:lnSpc>
              <a:spcBef>
                <a:spcPts val="0"/>
              </a:spcBef>
              <a:buSzPct val="100000"/>
            </a:pPr>
            <a:r>
              <a:rPr lang="en" sz="2300"/>
              <a:t>Users are concerned about privacy</a:t>
            </a:r>
            <a:br>
              <a:rPr lang="en" sz="2300"/>
            </a:br>
          </a:p>
        </p:txBody>
      </p:sp>
      <p:sp>
        <p:nvSpPr>
          <p:cNvPr id="144" name="Shape 144"/>
          <p:cNvSpPr txBox="1"/>
          <p:nvPr>
            <p:ph type="title"/>
          </p:nvPr>
        </p:nvSpPr>
        <p:spPr>
          <a:xfrm>
            <a:off x="501300" y="314925"/>
            <a:ext cx="6462600" cy="1143000"/>
          </a:xfrm>
          <a:prstGeom prst="rect">
            <a:avLst/>
          </a:prstGeom>
        </p:spPr>
        <p:txBody>
          <a:bodyPr anchorCtr="0" anchor="b" bIns="91425" lIns="91425" rIns="91425" tIns="91425">
            <a:noAutofit/>
          </a:bodyPr>
          <a:lstStyle/>
          <a:p>
            <a:pPr lvl="0" rtl="0">
              <a:spcBef>
                <a:spcPts val="0"/>
              </a:spcBef>
              <a:buNone/>
            </a:pPr>
            <a:r>
              <a:rPr lang="en"/>
              <a:t>Design Research: Takeaways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